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8" r:id="rId2"/>
  </p:sldMasterIdLst>
  <p:notesMasterIdLst>
    <p:notesMasterId r:id="rId33"/>
  </p:notesMasterIdLst>
  <p:handoutMasterIdLst>
    <p:handoutMasterId r:id="rId34"/>
  </p:handoutMasterIdLst>
  <p:sldIdLst>
    <p:sldId id="256" r:id="rId3"/>
    <p:sldId id="257" r:id="rId4"/>
    <p:sldId id="259" r:id="rId5"/>
    <p:sldId id="262" r:id="rId6"/>
    <p:sldId id="263" r:id="rId7"/>
    <p:sldId id="264" r:id="rId8"/>
    <p:sldId id="265" r:id="rId9"/>
    <p:sldId id="267" r:id="rId10"/>
    <p:sldId id="266" r:id="rId11"/>
    <p:sldId id="269" r:id="rId12"/>
    <p:sldId id="275" r:id="rId13"/>
    <p:sldId id="276" r:id="rId14"/>
    <p:sldId id="277" r:id="rId15"/>
    <p:sldId id="271" r:id="rId16"/>
    <p:sldId id="272" r:id="rId17"/>
    <p:sldId id="278" r:id="rId18"/>
    <p:sldId id="279" r:id="rId19"/>
    <p:sldId id="280" r:id="rId20"/>
    <p:sldId id="281" r:id="rId21"/>
    <p:sldId id="282" r:id="rId22"/>
    <p:sldId id="283" r:id="rId23"/>
    <p:sldId id="284" r:id="rId24"/>
    <p:sldId id="285" r:id="rId25"/>
    <p:sldId id="413" r:id="rId26"/>
    <p:sldId id="336" r:id="rId27"/>
    <p:sldId id="412" r:id="rId28"/>
    <p:sldId id="414" r:id="rId29"/>
    <p:sldId id="415" r:id="rId30"/>
    <p:sldId id="416" r:id="rId31"/>
    <p:sldId id="41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3C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2" autoAdjust="0"/>
    <p:restoredTop sz="76499" autoAdjust="0"/>
  </p:normalViewPr>
  <p:slideViewPr>
    <p:cSldViewPr snapToGrid="0">
      <p:cViewPr varScale="1">
        <p:scale>
          <a:sx n="83" d="100"/>
          <a:sy n="83" d="100"/>
        </p:scale>
        <p:origin x="1476" y="96"/>
      </p:cViewPr>
      <p:guideLst/>
    </p:cSldViewPr>
  </p:slideViewPr>
  <p:notesTextViewPr>
    <p:cViewPr>
      <p:scale>
        <a:sx n="1" d="1"/>
        <a:sy n="1" d="1"/>
      </p:scale>
      <p:origin x="0" y="0"/>
    </p:cViewPr>
  </p:notesTextViewPr>
  <p:notesViewPr>
    <p:cSldViewPr snapToGrid="0">
      <p:cViewPr varScale="1">
        <p:scale>
          <a:sx n="68" d="100"/>
          <a:sy n="68" d="100"/>
        </p:scale>
        <p:origin x="274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BE28A9-AF42-44FC-AECD-5EA55AE3502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36F7E86E-6C82-4B61-8127-91103005CCD3}">
      <dgm:prSet phldrT="[Text]"/>
      <dgm:spPr/>
      <dgm:t>
        <a:bodyPr/>
        <a:lstStyle/>
        <a:p>
          <a:r>
            <a:rPr lang="en-US" dirty="0"/>
            <a:t> </a:t>
          </a:r>
        </a:p>
      </dgm:t>
    </dgm:pt>
    <dgm:pt modelId="{75EFEB90-892D-410D-B9FF-F67897D3C471}" type="parTrans" cxnId="{7C7F113F-6F91-49C3-8765-7D7E75CE9518}">
      <dgm:prSet/>
      <dgm:spPr/>
      <dgm:t>
        <a:bodyPr/>
        <a:lstStyle/>
        <a:p>
          <a:endParaRPr lang="en-US"/>
        </a:p>
      </dgm:t>
    </dgm:pt>
    <dgm:pt modelId="{6B96CBB8-2E47-4A92-9BBA-C1637B1525BF}" type="sibTrans" cxnId="{7C7F113F-6F91-49C3-8765-7D7E75CE9518}">
      <dgm:prSet/>
      <dgm:spPr/>
      <dgm:t>
        <a:bodyPr/>
        <a:lstStyle/>
        <a:p>
          <a:endParaRPr lang="en-US"/>
        </a:p>
      </dgm:t>
    </dgm:pt>
    <dgm:pt modelId="{BBA6C9FC-8DD8-434B-92AC-C77DC807E42D}">
      <dgm:prSet phldrT="[Text]"/>
      <dgm:spPr/>
      <dgm:t>
        <a:bodyPr/>
        <a:lstStyle/>
        <a:p>
          <a:r>
            <a:rPr lang="en-US" dirty="0"/>
            <a:t>Design</a:t>
          </a:r>
        </a:p>
      </dgm:t>
    </dgm:pt>
    <dgm:pt modelId="{01E53EA5-912C-4686-AFF6-4C2793EDBDB5}" type="parTrans" cxnId="{3F7E7A26-33D4-4ACC-981D-080AC4A8C25E}">
      <dgm:prSet/>
      <dgm:spPr/>
      <dgm:t>
        <a:bodyPr/>
        <a:lstStyle/>
        <a:p>
          <a:endParaRPr lang="en-US"/>
        </a:p>
      </dgm:t>
    </dgm:pt>
    <dgm:pt modelId="{4D9B241B-2BBE-4E45-BD4F-CEA07957580F}" type="sibTrans" cxnId="{3F7E7A26-33D4-4ACC-981D-080AC4A8C25E}">
      <dgm:prSet/>
      <dgm:spPr/>
      <dgm:t>
        <a:bodyPr/>
        <a:lstStyle/>
        <a:p>
          <a:endParaRPr lang="en-US"/>
        </a:p>
      </dgm:t>
    </dgm:pt>
    <dgm:pt modelId="{DA3DBA95-C30A-4543-A4D0-F40622DE7A8C}">
      <dgm:prSet phldrT="[Text]"/>
      <dgm:spPr/>
      <dgm:t>
        <a:bodyPr/>
        <a:lstStyle/>
        <a:p>
          <a:r>
            <a:rPr lang="en-US" dirty="0"/>
            <a:t> </a:t>
          </a:r>
        </a:p>
      </dgm:t>
    </dgm:pt>
    <dgm:pt modelId="{DBFF1964-76A5-4722-B750-A44C03B322F5}" type="parTrans" cxnId="{43FEA78B-9E31-4827-A92D-3AB2E628CF6C}">
      <dgm:prSet/>
      <dgm:spPr/>
      <dgm:t>
        <a:bodyPr/>
        <a:lstStyle/>
        <a:p>
          <a:endParaRPr lang="en-US"/>
        </a:p>
      </dgm:t>
    </dgm:pt>
    <dgm:pt modelId="{F0248FC7-F44D-4723-BCB5-D8FB869387C1}" type="sibTrans" cxnId="{43FEA78B-9E31-4827-A92D-3AB2E628CF6C}">
      <dgm:prSet/>
      <dgm:spPr/>
      <dgm:t>
        <a:bodyPr/>
        <a:lstStyle/>
        <a:p>
          <a:endParaRPr lang="en-US"/>
        </a:p>
      </dgm:t>
    </dgm:pt>
    <dgm:pt modelId="{59B374D8-0924-4117-B959-56C7256ABDCC}">
      <dgm:prSet phldrT="[Text]"/>
      <dgm:spPr/>
      <dgm:t>
        <a:bodyPr/>
        <a:lstStyle/>
        <a:p>
          <a:r>
            <a:rPr lang="en-US" dirty="0"/>
            <a:t>Right-of-Way &amp; Utilities</a:t>
          </a:r>
        </a:p>
      </dgm:t>
    </dgm:pt>
    <dgm:pt modelId="{E4B48837-FCCB-410C-A350-CF711FDCD015}" type="parTrans" cxnId="{7DE2C8C5-7660-4E2F-B516-CBD0F9A35332}">
      <dgm:prSet/>
      <dgm:spPr/>
      <dgm:t>
        <a:bodyPr/>
        <a:lstStyle/>
        <a:p>
          <a:endParaRPr lang="en-US"/>
        </a:p>
      </dgm:t>
    </dgm:pt>
    <dgm:pt modelId="{CF9735DA-8F59-4E49-80AE-6D6D42778995}" type="sibTrans" cxnId="{7DE2C8C5-7660-4E2F-B516-CBD0F9A35332}">
      <dgm:prSet/>
      <dgm:spPr/>
      <dgm:t>
        <a:bodyPr/>
        <a:lstStyle/>
        <a:p>
          <a:endParaRPr lang="en-US"/>
        </a:p>
      </dgm:t>
    </dgm:pt>
    <dgm:pt modelId="{6C13875B-9491-4D07-9D2D-7B50558044E1}">
      <dgm:prSet phldrT="[Text]"/>
      <dgm:spPr/>
      <dgm:t>
        <a:bodyPr/>
        <a:lstStyle/>
        <a:p>
          <a:r>
            <a:rPr lang="en-US" dirty="0"/>
            <a:t> </a:t>
          </a:r>
        </a:p>
      </dgm:t>
    </dgm:pt>
    <dgm:pt modelId="{18B8DD38-5115-4214-8541-D2D820395BEA}" type="sibTrans" cxnId="{BC9213BF-FBDB-4F17-A25F-F293D9B534BB}">
      <dgm:prSet/>
      <dgm:spPr/>
      <dgm:t>
        <a:bodyPr/>
        <a:lstStyle/>
        <a:p>
          <a:endParaRPr lang="en-US"/>
        </a:p>
      </dgm:t>
    </dgm:pt>
    <dgm:pt modelId="{17E8CC4D-241A-46A5-BA6E-372D3B30731F}" type="parTrans" cxnId="{BC9213BF-FBDB-4F17-A25F-F293D9B534BB}">
      <dgm:prSet/>
      <dgm:spPr/>
      <dgm:t>
        <a:bodyPr/>
        <a:lstStyle/>
        <a:p>
          <a:endParaRPr lang="en-US"/>
        </a:p>
      </dgm:t>
    </dgm:pt>
    <dgm:pt modelId="{5193FAA0-7DB9-4891-B488-4B4253D2CF97}">
      <dgm:prSet phldrT="[Text]"/>
      <dgm:spPr/>
      <dgm:t>
        <a:bodyPr/>
        <a:lstStyle/>
        <a:p>
          <a:r>
            <a:rPr lang="en-US" dirty="0"/>
            <a:t>Operations &amp; Maintenance</a:t>
          </a:r>
        </a:p>
      </dgm:t>
    </dgm:pt>
    <dgm:pt modelId="{BF456E4F-E3EB-4BA3-BBEE-9911588FADA3}" type="parTrans" cxnId="{323D9463-0BA8-480A-804D-25E1902A50C4}">
      <dgm:prSet/>
      <dgm:spPr/>
      <dgm:t>
        <a:bodyPr/>
        <a:lstStyle/>
        <a:p>
          <a:endParaRPr lang="en-US"/>
        </a:p>
      </dgm:t>
    </dgm:pt>
    <dgm:pt modelId="{70D4AFC4-2381-42A7-B738-8D28EA71C789}" type="sibTrans" cxnId="{323D9463-0BA8-480A-804D-25E1902A50C4}">
      <dgm:prSet/>
      <dgm:spPr/>
      <dgm:t>
        <a:bodyPr/>
        <a:lstStyle/>
        <a:p>
          <a:endParaRPr lang="en-US"/>
        </a:p>
      </dgm:t>
    </dgm:pt>
    <dgm:pt modelId="{3D52947D-8244-4467-98AD-BEA22DFDEC4C}">
      <dgm:prSet phldrT="[Text]"/>
      <dgm:spPr/>
      <dgm:t>
        <a:bodyPr/>
        <a:lstStyle/>
        <a:p>
          <a:r>
            <a:rPr lang="en-US" dirty="0"/>
            <a:t>Construction</a:t>
          </a:r>
        </a:p>
      </dgm:t>
    </dgm:pt>
    <dgm:pt modelId="{3DFE51A1-CB8F-4FD5-86D0-F000373E83AB}" type="parTrans" cxnId="{B443335C-079E-4D95-8898-CFA073E86F79}">
      <dgm:prSet/>
      <dgm:spPr/>
      <dgm:t>
        <a:bodyPr/>
        <a:lstStyle/>
        <a:p>
          <a:endParaRPr lang="en-US"/>
        </a:p>
      </dgm:t>
    </dgm:pt>
    <dgm:pt modelId="{1CCBD3C4-B462-4CE9-A39E-19CDF269A3E0}" type="sibTrans" cxnId="{B443335C-079E-4D95-8898-CFA073E86F79}">
      <dgm:prSet/>
      <dgm:spPr/>
      <dgm:t>
        <a:bodyPr/>
        <a:lstStyle/>
        <a:p>
          <a:endParaRPr lang="en-US"/>
        </a:p>
      </dgm:t>
    </dgm:pt>
    <dgm:pt modelId="{779EEB1A-D117-4665-B803-18F332B987DB}">
      <dgm:prSet phldrT="[Text]"/>
      <dgm:spPr/>
      <dgm:t>
        <a:bodyPr/>
        <a:lstStyle/>
        <a:p>
          <a:endParaRPr lang="en-US" dirty="0"/>
        </a:p>
      </dgm:t>
    </dgm:pt>
    <dgm:pt modelId="{24D01942-B762-41F5-8889-A2F744ECFE0E}" type="parTrans" cxnId="{CE8A6EC8-DBD5-4FEA-8310-B639EA941DEA}">
      <dgm:prSet/>
      <dgm:spPr/>
      <dgm:t>
        <a:bodyPr/>
        <a:lstStyle/>
        <a:p>
          <a:endParaRPr lang="en-US"/>
        </a:p>
      </dgm:t>
    </dgm:pt>
    <dgm:pt modelId="{B5888BE3-E90E-4FEA-A601-C0CDFF3C1480}" type="sibTrans" cxnId="{CE8A6EC8-DBD5-4FEA-8310-B639EA941DEA}">
      <dgm:prSet/>
      <dgm:spPr/>
      <dgm:t>
        <a:bodyPr/>
        <a:lstStyle/>
        <a:p>
          <a:endParaRPr lang="en-US"/>
        </a:p>
      </dgm:t>
    </dgm:pt>
    <dgm:pt modelId="{F21FA87C-A5F5-439E-BB5B-2C564155A2D9}">
      <dgm:prSet phldrT="[Text]"/>
      <dgm:spPr/>
      <dgm:t>
        <a:bodyPr/>
        <a:lstStyle/>
        <a:p>
          <a:r>
            <a:rPr lang="en-US" dirty="0"/>
            <a:t>Planning</a:t>
          </a:r>
        </a:p>
      </dgm:t>
    </dgm:pt>
    <dgm:pt modelId="{32123A1A-F0CA-48B3-A98B-74579C047064}" type="sibTrans" cxnId="{39193D9D-AC6B-4B9B-AF8E-4D95DB4A0DB6}">
      <dgm:prSet/>
      <dgm:spPr/>
      <dgm:t>
        <a:bodyPr/>
        <a:lstStyle/>
        <a:p>
          <a:endParaRPr lang="en-US"/>
        </a:p>
      </dgm:t>
    </dgm:pt>
    <dgm:pt modelId="{74EE7451-BA9C-4EF8-8065-0A843E8218A0}" type="parTrans" cxnId="{39193D9D-AC6B-4B9B-AF8E-4D95DB4A0DB6}">
      <dgm:prSet/>
      <dgm:spPr/>
      <dgm:t>
        <a:bodyPr/>
        <a:lstStyle/>
        <a:p>
          <a:endParaRPr lang="en-US"/>
        </a:p>
      </dgm:t>
    </dgm:pt>
    <dgm:pt modelId="{863CEF31-FC73-41F9-88C3-B11C78D67F0E}">
      <dgm:prSet phldrT="[Text]"/>
      <dgm:spPr/>
      <dgm:t>
        <a:bodyPr/>
        <a:lstStyle/>
        <a:p>
          <a:endParaRPr lang="en-US" dirty="0"/>
        </a:p>
      </dgm:t>
    </dgm:pt>
    <dgm:pt modelId="{65B64BD6-39F0-4958-B418-B32332ABA93F}" type="parTrans" cxnId="{A5A195FA-B60D-4C3D-9033-89F99EB64DD9}">
      <dgm:prSet/>
      <dgm:spPr/>
      <dgm:t>
        <a:bodyPr/>
        <a:lstStyle/>
        <a:p>
          <a:endParaRPr lang="en-US"/>
        </a:p>
      </dgm:t>
    </dgm:pt>
    <dgm:pt modelId="{C3F161FD-0D6C-4E8C-B77F-884914E01C7E}" type="sibTrans" cxnId="{A5A195FA-B60D-4C3D-9033-89F99EB64DD9}">
      <dgm:prSet/>
      <dgm:spPr/>
      <dgm:t>
        <a:bodyPr/>
        <a:lstStyle/>
        <a:p>
          <a:endParaRPr lang="en-US"/>
        </a:p>
      </dgm:t>
    </dgm:pt>
    <dgm:pt modelId="{CDAFAD44-586C-4A72-A0C5-CCC2639EC73E}">
      <dgm:prSet phldrT="[Text]"/>
      <dgm:spPr/>
      <dgm:t>
        <a:bodyPr/>
        <a:lstStyle/>
        <a:p>
          <a:r>
            <a:rPr lang="en-US" dirty="0"/>
            <a:t>Evaluation</a:t>
          </a:r>
        </a:p>
      </dgm:t>
    </dgm:pt>
    <dgm:pt modelId="{7D09E095-B0FD-45B5-B77E-70409529E9D7}" type="parTrans" cxnId="{F900E1D5-423C-4299-8350-084C0170D3C6}">
      <dgm:prSet/>
      <dgm:spPr/>
      <dgm:t>
        <a:bodyPr/>
        <a:lstStyle/>
        <a:p>
          <a:endParaRPr lang="en-US"/>
        </a:p>
      </dgm:t>
    </dgm:pt>
    <dgm:pt modelId="{221A73B7-1371-4496-A9DA-035165E71F3D}" type="sibTrans" cxnId="{F900E1D5-423C-4299-8350-084C0170D3C6}">
      <dgm:prSet/>
      <dgm:spPr/>
      <dgm:t>
        <a:bodyPr/>
        <a:lstStyle/>
        <a:p>
          <a:endParaRPr lang="en-US"/>
        </a:p>
      </dgm:t>
    </dgm:pt>
    <dgm:pt modelId="{8A50540D-0593-48FD-92AF-22CAF65D578F}">
      <dgm:prSet phldrT="[Text]"/>
      <dgm:spPr/>
      <dgm:t>
        <a:bodyPr/>
        <a:lstStyle/>
        <a:p>
          <a:endParaRPr lang="en-US" dirty="0"/>
        </a:p>
      </dgm:t>
    </dgm:pt>
    <dgm:pt modelId="{19A3C4F8-100F-434E-8C35-A9D0BFD6D58A}" type="parTrans" cxnId="{F6FF1EDC-E1E7-44EC-B8E0-467472F871AD}">
      <dgm:prSet/>
      <dgm:spPr/>
      <dgm:t>
        <a:bodyPr/>
        <a:lstStyle/>
        <a:p>
          <a:endParaRPr lang="en-US"/>
        </a:p>
      </dgm:t>
    </dgm:pt>
    <dgm:pt modelId="{CB2FA294-1AB4-41A9-BCDB-1438E85AE102}" type="sibTrans" cxnId="{F6FF1EDC-E1E7-44EC-B8E0-467472F871AD}">
      <dgm:prSet/>
      <dgm:spPr/>
      <dgm:t>
        <a:bodyPr/>
        <a:lstStyle/>
        <a:p>
          <a:endParaRPr lang="en-US"/>
        </a:p>
      </dgm:t>
    </dgm:pt>
    <dgm:pt modelId="{0B3AFEAA-C12D-4DA7-8452-3516F5D9A8B7}" type="pres">
      <dgm:prSet presAssocID="{93BE28A9-AF42-44FC-AECD-5EA55AE35023}" presName="linearFlow" presStyleCnt="0">
        <dgm:presLayoutVars>
          <dgm:dir/>
          <dgm:animLvl val="lvl"/>
          <dgm:resizeHandles val="exact"/>
        </dgm:presLayoutVars>
      </dgm:prSet>
      <dgm:spPr/>
    </dgm:pt>
    <dgm:pt modelId="{05DF44C2-A69E-40EB-AFF5-966CBA057BD8}" type="pres">
      <dgm:prSet presAssocID="{6C13875B-9491-4D07-9D2D-7B50558044E1}" presName="composite" presStyleCnt="0"/>
      <dgm:spPr/>
    </dgm:pt>
    <dgm:pt modelId="{0033B67D-E998-48B3-A014-41774754F6E2}" type="pres">
      <dgm:prSet presAssocID="{6C13875B-9491-4D07-9D2D-7B50558044E1}" presName="parentText" presStyleLbl="alignNode1" presStyleIdx="0" presStyleCnt="6">
        <dgm:presLayoutVars>
          <dgm:chMax val="1"/>
          <dgm:bulletEnabled val="1"/>
        </dgm:presLayoutVars>
      </dgm:prSet>
      <dgm:spPr/>
    </dgm:pt>
    <dgm:pt modelId="{44AA03DC-4654-43C7-9E87-3F9F4DB868D4}" type="pres">
      <dgm:prSet presAssocID="{6C13875B-9491-4D07-9D2D-7B50558044E1}" presName="descendantText" presStyleLbl="alignAcc1" presStyleIdx="0" presStyleCnt="6">
        <dgm:presLayoutVars>
          <dgm:bulletEnabled val="1"/>
        </dgm:presLayoutVars>
      </dgm:prSet>
      <dgm:spPr/>
    </dgm:pt>
    <dgm:pt modelId="{754B27DF-7BED-4CA2-A716-D9C65DAD0613}" type="pres">
      <dgm:prSet presAssocID="{18B8DD38-5115-4214-8541-D2D820395BEA}" presName="sp" presStyleCnt="0"/>
      <dgm:spPr/>
    </dgm:pt>
    <dgm:pt modelId="{29DD2B12-9B37-49A0-BBF0-DBA30D83540F}" type="pres">
      <dgm:prSet presAssocID="{36F7E86E-6C82-4B61-8127-91103005CCD3}" presName="composite" presStyleCnt="0"/>
      <dgm:spPr/>
    </dgm:pt>
    <dgm:pt modelId="{12B0A1AF-1688-4D5B-B028-D58DFB4176C0}" type="pres">
      <dgm:prSet presAssocID="{36F7E86E-6C82-4B61-8127-91103005CCD3}" presName="parentText" presStyleLbl="alignNode1" presStyleIdx="1" presStyleCnt="6">
        <dgm:presLayoutVars>
          <dgm:chMax val="1"/>
          <dgm:bulletEnabled val="1"/>
        </dgm:presLayoutVars>
      </dgm:prSet>
      <dgm:spPr/>
    </dgm:pt>
    <dgm:pt modelId="{0717BD1B-7146-4DF1-AE5D-43FA2942EBE3}" type="pres">
      <dgm:prSet presAssocID="{36F7E86E-6C82-4B61-8127-91103005CCD3}" presName="descendantText" presStyleLbl="alignAcc1" presStyleIdx="1" presStyleCnt="6">
        <dgm:presLayoutVars>
          <dgm:bulletEnabled val="1"/>
        </dgm:presLayoutVars>
      </dgm:prSet>
      <dgm:spPr/>
    </dgm:pt>
    <dgm:pt modelId="{BCA4B086-7EA3-4F73-BC21-05B1A60AF290}" type="pres">
      <dgm:prSet presAssocID="{6B96CBB8-2E47-4A92-9BBA-C1637B1525BF}" presName="sp" presStyleCnt="0"/>
      <dgm:spPr/>
    </dgm:pt>
    <dgm:pt modelId="{4E621C0C-3EC8-4FF0-9113-29A94BA4AD5B}" type="pres">
      <dgm:prSet presAssocID="{DA3DBA95-C30A-4543-A4D0-F40622DE7A8C}" presName="composite" presStyleCnt="0"/>
      <dgm:spPr/>
    </dgm:pt>
    <dgm:pt modelId="{AF0DAAA6-06B7-49D5-87A3-C4E23FE93379}" type="pres">
      <dgm:prSet presAssocID="{DA3DBA95-C30A-4543-A4D0-F40622DE7A8C}" presName="parentText" presStyleLbl="alignNode1" presStyleIdx="2" presStyleCnt="6">
        <dgm:presLayoutVars>
          <dgm:chMax val="1"/>
          <dgm:bulletEnabled val="1"/>
        </dgm:presLayoutVars>
      </dgm:prSet>
      <dgm:spPr/>
    </dgm:pt>
    <dgm:pt modelId="{B060B0E4-F543-4CD1-B9CA-24ECCBC62542}" type="pres">
      <dgm:prSet presAssocID="{DA3DBA95-C30A-4543-A4D0-F40622DE7A8C}" presName="descendantText" presStyleLbl="alignAcc1" presStyleIdx="2" presStyleCnt="6">
        <dgm:presLayoutVars>
          <dgm:bulletEnabled val="1"/>
        </dgm:presLayoutVars>
      </dgm:prSet>
      <dgm:spPr/>
    </dgm:pt>
    <dgm:pt modelId="{0098D846-57F1-46B4-96BC-CC6788CBC3E2}" type="pres">
      <dgm:prSet presAssocID="{F0248FC7-F44D-4723-BCB5-D8FB869387C1}" presName="sp" presStyleCnt="0"/>
      <dgm:spPr/>
    </dgm:pt>
    <dgm:pt modelId="{85A5B34E-E4B5-408E-980A-1A6E106C3DDC}" type="pres">
      <dgm:prSet presAssocID="{863CEF31-FC73-41F9-88C3-B11C78D67F0E}" presName="composite" presStyleCnt="0"/>
      <dgm:spPr/>
    </dgm:pt>
    <dgm:pt modelId="{7CF9DBC8-B7B6-4D43-ABA6-EF6A7E3EAE91}" type="pres">
      <dgm:prSet presAssocID="{863CEF31-FC73-41F9-88C3-B11C78D67F0E}" presName="parentText" presStyleLbl="alignNode1" presStyleIdx="3" presStyleCnt="6">
        <dgm:presLayoutVars>
          <dgm:chMax val="1"/>
          <dgm:bulletEnabled val="1"/>
        </dgm:presLayoutVars>
      </dgm:prSet>
      <dgm:spPr/>
    </dgm:pt>
    <dgm:pt modelId="{6862C1F4-8537-42BE-8443-B4B4810DBD3B}" type="pres">
      <dgm:prSet presAssocID="{863CEF31-FC73-41F9-88C3-B11C78D67F0E}" presName="descendantText" presStyleLbl="alignAcc1" presStyleIdx="3" presStyleCnt="6">
        <dgm:presLayoutVars>
          <dgm:bulletEnabled val="1"/>
        </dgm:presLayoutVars>
      </dgm:prSet>
      <dgm:spPr/>
    </dgm:pt>
    <dgm:pt modelId="{8463AB93-A98B-4D5F-87A6-B8D7FC8F7C99}" type="pres">
      <dgm:prSet presAssocID="{C3F161FD-0D6C-4E8C-B77F-884914E01C7E}" presName="sp" presStyleCnt="0"/>
      <dgm:spPr/>
    </dgm:pt>
    <dgm:pt modelId="{3DCD4B7F-01C5-454B-8B6D-CDFB21568AC0}" type="pres">
      <dgm:prSet presAssocID="{779EEB1A-D117-4665-B803-18F332B987DB}" presName="composite" presStyleCnt="0"/>
      <dgm:spPr/>
    </dgm:pt>
    <dgm:pt modelId="{432247B3-C452-42C8-8D04-E2EF39BDD97B}" type="pres">
      <dgm:prSet presAssocID="{779EEB1A-D117-4665-B803-18F332B987DB}" presName="parentText" presStyleLbl="alignNode1" presStyleIdx="4" presStyleCnt="6">
        <dgm:presLayoutVars>
          <dgm:chMax val="1"/>
          <dgm:bulletEnabled val="1"/>
        </dgm:presLayoutVars>
      </dgm:prSet>
      <dgm:spPr/>
    </dgm:pt>
    <dgm:pt modelId="{41A0FBCB-45F6-4C2D-A120-F39DEFEB6AAC}" type="pres">
      <dgm:prSet presAssocID="{779EEB1A-D117-4665-B803-18F332B987DB}" presName="descendantText" presStyleLbl="alignAcc1" presStyleIdx="4" presStyleCnt="6">
        <dgm:presLayoutVars>
          <dgm:bulletEnabled val="1"/>
        </dgm:presLayoutVars>
      </dgm:prSet>
      <dgm:spPr/>
    </dgm:pt>
    <dgm:pt modelId="{30956082-1FEC-4D24-9B55-1726DC21C39E}" type="pres">
      <dgm:prSet presAssocID="{B5888BE3-E90E-4FEA-A601-C0CDFF3C1480}" presName="sp" presStyleCnt="0"/>
      <dgm:spPr/>
    </dgm:pt>
    <dgm:pt modelId="{843278D6-2EB6-4C18-B3D3-B62C93CDD2DA}" type="pres">
      <dgm:prSet presAssocID="{8A50540D-0593-48FD-92AF-22CAF65D578F}" presName="composite" presStyleCnt="0"/>
      <dgm:spPr/>
    </dgm:pt>
    <dgm:pt modelId="{81E0FF8E-C89D-4F9C-B1D8-93E1AC1C347F}" type="pres">
      <dgm:prSet presAssocID="{8A50540D-0593-48FD-92AF-22CAF65D578F}" presName="parentText" presStyleLbl="alignNode1" presStyleIdx="5" presStyleCnt="6">
        <dgm:presLayoutVars>
          <dgm:chMax val="1"/>
          <dgm:bulletEnabled val="1"/>
        </dgm:presLayoutVars>
      </dgm:prSet>
      <dgm:spPr/>
    </dgm:pt>
    <dgm:pt modelId="{BB4A5FD4-B96A-45A3-9D87-5A70C7C88ABC}" type="pres">
      <dgm:prSet presAssocID="{8A50540D-0593-48FD-92AF-22CAF65D578F}" presName="descendantText" presStyleLbl="alignAcc1" presStyleIdx="5" presStyleCnt="6">
        <dgm:presLayoutVars>
          <dgm:bulletEnabled val="1"/>
        </dgm:presLayoutVars>
      </dgm:prSet>
      <dgm:spPr/>
    </dgm:pt>
  </dgm:ptLst>
  <dgm:cxnLst>
    <dgm:cxn modelId="{BA8F2B08-338E-4076-9813-5B04CA899243}" type="presOf" srcId="{93BE28A9-AF42-44FC-AECD-5EA55AE35023}" destId="{0B3AFEAA-C12D-4DA7-8452-3516F5D9A8B7}" srcOrd="0" destOrd="0" presId="urn:microsoft.com/office/officeart/2005/8/layout/chevron2"/>
    <dgm:cxn modelId="{DFEC4410-ED9D-459D-BCED-CBAA565964B0}" type="presOf" srcId="{6C13875B-9491-4D07-9D2D-7B50558044E1}" destId="{0033B67D-E998-48B3-A014-41774754F6E2}" srcOrd="0" destOrd="0" presId="urn:microsoft.com/office/officeart/2005/8/layout/chevron2"/>
    <dgm:cxn modelId="{11CAB324-D900-4435-B235-21D3B6C7B635}" type="presOf" srcId="{DA3DBA95-C30A-4543-A4D0-F40622DE7A8C}" destId="{AF0DAAA6-06B7-49D5-87A3-C4E23FE93379}" srcOrd="0" destOrd="0" presId="urn:microsoft.com/office/officeart/2005/8/layout/chevron2"/>
    <dgm:cxn modelId="{3F7E7A26-33D4-4ACC-981D-080AC4A8C25E}" srcId="{36F7E86E-6C82-4B61-8127-91103005CCD3}" destId="{BBA6C9FC-8DD8-434B-92AC-C77DC807E42D}" srcOrd="0" destOrd="0" parTransId="{01E53EA5-912C-4686-AFF6-4C2793EDBDB5}" sibTransId="{4D9B241B-2BBE-4E45-BD4F-CEA07957580F}"/>
    <dgm:cxn modelId="{684F2530-17AA-4903-A17B-F45EF35E9D42}" type="presOf" srcId="{5193FAA0-7DB9-4891-B488-4B4253D2CF97}" destId="{41A0FBCB-45F6-4C2D-A120-F39DEFEB6AAC}" srcOrd="0" destOrd="0" presId="urn:microsoft.com/office/officeart/2005/8/layout/chevron2"/>
    <dgm:cxn modelId="{7C7F113F-6F91-49C3-8765-7D7E75CE9518}" srcId="{93BE28A9-AF42-44FC-AECD-5EA55AE35023}" destId="{36F7E86E-6C82-4B61-8127-91103005CCD3}" srcOrd="1" destOrd="0" parTransId="{75EFEB90-892D-410D-B9FF-F67897D3C471}" sibTransId="{6B96CBB8-2E47-4A92-9BBA-C1637B1525BF}"/>
    <dgm:cxn modelId="{B443335C-079E-4D95-8898-CFA073E86F79}" srcId="{863CEF31-FC73-41F9-88C3-B11C78D67F0E}" destId="{3D52947D-8244-4467-98AD-BEA22DFDEC4C}" srcOrd="0" destOrd="0" parTransId="{3DFE51A1-CB8F-4FD5-86D0-F000373E83AB}" sibTransId="{1CCBD3C4-B462-4CE9-A39E-19CDF269A3E0}"/>
    <dgm:cxn modelId="{323D9463-0BA8-480A-804D-25E1902A50C4}" srcId="{779EEB1A-D117-4665-B803-18F332B987DB}" destId="{5193FAA0-7DB9-4891-B488-4B4253D2CF97}" srcOrd="0" destOrd="0" parTransId="{BF456E4F-E3EB-4BA3-BBEE-9911588FADA3}" sibTransId="{70D4AFC4-2381-42A7-B738-8D28EA71C789}"/>
    <dgm:cxn modelId="{33BF0665-9442-4BD6-A76D-15C107F0018C}" type="presOf" srcId="{36F7E86E-6C82-4B61-8127-91103005CCD3}" destId="{12B0A1AF-1688-4D5B-B028-D58DFB4176C0}" srcOrd="0" destOrd="0" presId="urn:microsoft.com/office/officeart/2005/8/layout/chevron2"/>
    <dgm:cxn modelId="{D5E2CE6B-59A1-4E19-8CDB-FF95AC974C54}" type="presOf" srcId="{8A50540D-0593-48FD-92AF-22CAF65D578F}" destId="{81E0FF8E-C89D-4F9C-B1D8-93E1AC1C347F}" srcOrd="0" destOrd="0" presId="urn:microsoft.com/office/officeart/2005/8/layout/chevron2"/>
    <dgm:cxn modelId="{3600826D-2BE6-45B4-A23D-095AB04E7DA1}" type="presOf" srcId="{3D52947D-8244-4467-98AD-BEA22DFDEC4C}" destId="{6862C1F4-8537-42BE-8443-B4B4810DBD3B}" srcOrd="0" destOrd="0" presId="urn:microsoft.com/office/officeart/2005/8/layout/chevron2"/>
    <dgm:cxn modelId="{F69D0C73-C832-48D6-B52A-84B3175063BF}" type="presOf" srcId="{F21FA87C-A5F5-439E-BB5B-2C564155A2D9}" destId="{44AA03DC-4654-43C7-9E87-3F9F4DB868D4}" srcOrd="0" destOrd="0" presId="urn:microsoft.com/office/officeart/2005/8/layout/chevron2"/>
    <dgm:cxn modelId="{669F8655-3DF4-40F8-A7D4-C9E8A8976BB8}" type="presOf" srcId="{863CEF31-FC73-41F9-88C3-B11C78D67F0E}" destId="{7CF9DBC8-B7B6-4D43-ABA6-EF6A7E3EAE91}" srcOrd="0" destOrd="0" presId="urn:microsoft.com/office/officeart/2005/8/layout/chevron2"/>
    <dgm:cxn modelId="{5D88287C-8051-4DE3-863C-D7B3C48A408B}" type="presOf" srcId="{59B374D8-0924-4117-B959-56C7256ABDCC}" destId="{B060B0E4-F543-4CD1-B9CA-24ECCBC62542}" srcOrd="0" destOrd="0" presId="urn:microsoft.com/office/officeart/2005/8/layout/chevron2"/>
    <dgm:cxn modelId="{17D49586-E7E4-4113-A5B1-37DF51EB5CB7}" type="presOf" srcId="{779EEB1A-D117-4665-B803-18F332B987DB}" destId="{432247B3-C452-42C8-8D04-E2EF39BDD97B}" srcOrd="0" destOrd="0" presId="urn:microsoft.com/office/officeart/2005/8/layout/chevron2"/>
    <dgm:cxn modelId="{43FEA78B-9E31-4827-A92D-3AB2E628CF6C}" srcId="{93BE28A9-AF42-44FC-AECD-5EA55AE35023}" destId="{DA3DBA95-C30A-4543-A4D0-F40622DE7A8C}" srcOrd="2" destOrd="0" parTransId="{DBFF1964-76A5-4722-B750-A44C03B322F5}" sibTransId="{F0248FC7-F44D-4723-BCB5-D8FB869387C1}"/>
    <dgm:cxn modelId="{39193D9D-AC6B-4B9B-AF8E-4D95DB4A0DB6}" srcId="{6C13875B-9491-4D07-9D2D-7B50558044E1}" destId="{F21FA87C-A5F5-439E-BB5B-2C564155A2D9}" srcOrd="0" destOrd="0" parTransId="{74EE7451-BA9C-4EF8-8065-0A843E8218A0}" sibTransId="{32123A1A-F0CA-48B3-A98B-74579C047064}"/>
    <dgm:cxn modelId="{D2E438A0-CF60-46BB-ADCE-21583FA832BE}" type="presOf" srcId="{CDAFAD44-586C-4A72-A0C5-CCC2639EC73E}" destId="{BB4A5FD4-B96A-45A3-9D87-5A70C7C88ABC}" srcOrd="0" destOrd="0" presId="urn:microsoft.com/office/officeart/2005/8/layout/chevron2"/>
    <dgm:cxn modelId="{BC9213BF-FBDB-4F17-A25F-F293D9B534BB}" srcId="{93BE28A9-AF42-44FC-AECD-5EA55AE35023}" destId="{6C13875B-9491-4D07-9D2D-7B50558044E1}" srcOrd="0" destOrd="0" parTransId="{17E8CC4D-241A-46A5-BA6E-372D3B30731F}" sibTransId="{18B8DD38-5115-4214-8541-D2D820395BEA}"/>
    <dgm:cxn modelId="{7DE2C8C5-7660-4E2F-B516-CBD0F9A35332}" srcId="{DA3DBA95-C30A-4543-A4D0-F40622DE7A8C}" destId="{59B374D8-0924-4117-B959-56C7256ABDCC}" srcOrd="0" destOrd="0" parTransId="{E4B48837-FCCB-410C-A350-CF711FDCD015}" sibTransId="{CF9735DA-8F59-4E49-80AE-6D6D42778995}"/>
    <dgm:cxn modelId="{CE8A6EC8-DBD5-4FEA-8310-B639EA941DEA}" srcId="{93BE28A9-AF42-44FC-AECD-5EA55AE35023}" destId="{779EEB1A-D117-4665-B803-18F332B987DB}" srcOrd="4" destOrd="0" parTransId="{24D01942-B762-41F5-8889-A2F744ECFE0E}" sibTransId="{B5888BE3-E90E-4FEA-A601-C0CDFF3C1480}"/>
    <dgm:cxn modelId="{F900E1D5-423C-4299-8350-084C0170D3C6}" srcId="{8A50540D-0593-48FD-92AF-22CAF65D578F}" destId="{CDAFAD44-586C-4A72-A0C5-CCC2639EC73E}" srcOrd="0" destOrd="0" parTransId="{7D09E095-B0FD-45B5-B77E-70409529E9D7}" sibTransId="{221A73B7-1371-4496-A9DA-035165E71F3D}"/>
    <dgm:cxn modelId="{F6FF1EDC-E1E7-44EC-B8E0-467472F871AD}" srcId="{93BE28A9-AF42-44FC-AECD-5EA55AE35023}" destId="{8A50540D-0593-48FD-92AF-22CAF65D578F}" srcOrd="5" destOrd="0" parTransId="{19A3C4F8-100F-434E-8C35-A9D0BFD6D58A}" sibTransId="{CB2FA294-1AB4-41A9-BCDB-1438E85AE102}"/>
    <dgm:cxn modelId="{3BE7BAE3-7776-42F8-8065-465929443EB4}" type="presOf" srcId="{BBA6C9FC-8DD8-434B-92AC-C77DC807E42D}" destId="{0717BD1B-7146-4DF1-AE5D-43FA2942EBE3}" srcOrd="0" destOrd="0" presId="urn:microsoft.com/office/officeart/2005/8/layout/chevron2"/>
    <dgm:cxn modelId="{A5A195FA-B60D-4C3D-9033-89F99EB64DD9}" srcId="{93BE28A9-AF42-44FC-AECD-5EA55AE35023}" destId="{863CEF31-FC73-41F9-88C3-B11C78D67F0E}" srcOrd="3" destOrd="0" parTransId="{65B64BD6-39F0-4958-B418-B32332ABA93F}" sibTransId="{C3F161FD-0D6C-4E8C-B77F-884914E01C7E}"/>
    <dgm:cxn modelId="{BDC488A5-1FAD-4B78-BAD3-45408865B5AC}" type="presParOf" srcId="{0B3AFEAA-C12D-4DA7-8452-3516F5D9A8B7}" destId="{05DF44C2-A69E-40EB-AFF5-966CBA057BD8}" srcOrd="0" destOrd="0" presId="urn:microsoft.com/office/officeart/2005/8/layout/chevron2"/>
    <dgm:cxn modelId="{F0E1DB19-0926-4F8C-A18A-8495EB582A29}" type="presParOf" srcId="{05DF44C2-A69E-40EB-AFF5-966CBA057BD8}" destId="{0033B67D-E998-48B3-A014-41774754F6E2}" srcOrd="0" destOrd="0" presId="urn:microsoft.com/office/officeart/2005/8/layout/chevron2"/>
    <dgm:cxn modelId="{2BA262D7-F8B1-42D2-B16D-67B344FB3BAA}" type="presParOf" srcId="{05DF44C2-A69E-40EB-AFF5-966CBA057BD8}" destId="{44AA03DC-4654-43C7-9E87-3F9F4DB868D4}" srcOrd="1" destOrd="0" presId="urn:microsoft.com/office/officeart/2005/8/layout/chevron2"/>
    <dgm:cxn modelId="{957C09BD-6D46-438D-A0F2-502592897566}" type="presParOf" srcId="{0B3AFEAA-C12D-4DA7-8452-3516F5D9A8B7}" destId="{754B27DF-7BED-4CA2-A716-D9C65DAD0613}" srcOrd="1" destOrd="0" presId="urn:microsoft.com/office/officeart/2005/8/layout/chevron2"/>
    <dgm:cxn modelId="{2ED00E05-B970-4502-A253-7F756D0945F3}" type="presParOf" srcId="{0B3AFEAA-C12D-4DA7-8452-3516F5D9A8B7}" destId="{29DD2B12-9B37-49A0-BBF0-DBA30D83540F}" srcOrd="2" destOrd="0" presId="urn:microsoft.com/office/officeart/2005/8/layout/chevron2"/>
    <dgm:cxn modelId="{7D2F54A3-08DA-4640-B52F-D7C08CE08FB2}" type="presParOf" srcId="{29DD2B12-9B37-49A0-BBF0-DBA30D83540F}" destId="{12B0A1AF-1688-4D5B-B028-D58DFB4176C0}" srcOrd="0" destOrd="0" presId="urn:microsoft.com/office/officeart/2005/8/layout/chevron2"/>
    <dgm:cxn modelId="{6C48FC6B-C6B4-4173-929F-01D478BE0236}" type="presParOf" srcId="{29DD2B12-9B37-49A0-BBF0-DBA30D83540F}" destId="{0717BD1B-7146-4DF1-AE5D-43FA2942EBE3}" srcOrd="1" destOrd="0" presId="urn:microsoft.com/office/officeart/2005/8/layout/chevron2"/>
    <dgm:cxn modelId="{EF0BC379-BFE3-4E1E-B4AF-CFDC9995BECF}" type="presParOf" srcId="{0B3AFEAA-C12D-4DA7-8452-3516F5D9A8B7}" destId="{BCA4B086-7EA3-4F73-BC21-05B1A60AF290}" srcOrd="3" destOrd="0" presId="urn:microsoft.com/office/officeart/2005/8/layout/chevron2"/>
    <dgm:cxn modelId="{8C23EC71-01D0-490E-B37E-8E3A12A966E9}" type="presParOf" srcId="{0B3AFEAA-C12D-4DA7-8452-3516F5D9A8B7}" destId="{4E621C0C-3EC8-4FF0-9113-29A94BA4AD5B}" srcOrd="4" destOrd="0" presId="urn:microsoft.com/office/officeart/2005/8/layout/chevron2"/>
    <dgm:cxn modelId="{603AEA3E-21E6-4D8E-B00C-F929B045175B}" type="presParOf" srcId="{4E621C0C-3EC8-4FF0-9113-29A94BA4AD5B}" destId="{AF0DAAA6-06B7-49D5-87A3-C4E23FE93379}" srcOrd="0" destOrd="0" presId="urn:microsoft.com/office/officeart/2005/8/layout/chevron2"/>
    <dgm:cxn modelId="{82D5135E-120A-47F9-8002-9BF25A6C62FB}" type="presParOf" srcId="{4E621C0C-3EC8-4FF0-9113-29A94BA4AD5B}" destId="{B060B0E4-F543-4CD1-B9CA-24ECCBC62542}" srcOrd="1" destOrd="0" presId="urn:microsoft.com/office/officeart/2005/8/layout/chevron2"/>
    <dgm:cxn modelId="{A8497C50-A223-4371-9593-55FCAADE8B67}" type="presParOf" srcId="{0B3AFEAA-C12D-4DA7-8452-3516F5D9A8B7}" destId="{0098D846-57F1-46B4-96BC-CC6788CBC3E2}" srcOrd="5" destOrd="0" presId="urn:microsoft.com/office/officeart/2005/8/layout/chevron2"/>
    <dgm:cxn modelId="{FB5C3290-11A4-4AD1-B1B0-78E82FED542B}" type="presParOf" srcId="{0B3AFEAA-C12D-4DA7-8452-3516F5D9A8B7}" destId="{85A5B34E-E4B5-408E-980A-1A6E106C3DDC}" srcOrd="6" destOrd="0" presId="urn:microsoft.com/office/officeart/2005/8/layout/chevron2"/>
    <dgm:cxn modelId="{63D11609-336E-4A5F-A581-E2FFA0D282C1}" type="presParOf" srcId="{85A5B34E-E4B5-408E-980A-1A6E106C3DDC}" destId="{7CF9DBC8-B7B6-4D43-ABA6-EF6A7E3EAE91}" srcOrd="0" destOrd="0" presId="urn:microsoft.com/office/officeart/2005/8/layout/chevron2"/>
    <dgm:cxn modelId="{686D6340-C164-4ED3-BA75-089A0F46B6EA}" type="presParOf" srcId="{85A5B34E-E4B5-408E-980A-1A6E106C3DDC}" destId="{6862C1F4-8537-42BE-8443-B4B4810DBD3B}" srcOrd="1" destOrd="0" presId="urn:microsoft.com/office/officeart/2005/8/layout/chevron2"/>
    <dgm:cxn modelId="{296DAAB1-706C-4E22-BD01-D9DC3E9C2808}" type="presParOf" srcId="{0B3AFEAA-C12D-4DA7-8452-3516F5D9A8B7}" destId="{8463AB93-A98B-4D5F-87A6-B8D7FC8F7C99}" srcOrd="7" destOrd="0" presId="urn:microsoft.com/office/officeart/2005/8/layout/chevron2"/>
    <dgm:cxn modelId="{96FE97C5-3770-49DB-AB85-4942B35AD5B3}" type="presParOf" srcId="{0B3AFEAA-C12D-4DA7-8452-3516F5D9A8B7}" destId="{3DCD4B7F-01C5-454B-8B6D-CDFB21568AC0}" srcOrd="8" destOrd="0" presId="urn:microsoft.com/office/officeart/2005/8/layout/chevron2"/>
    <dgm:cxn modelId="{93B80B6A-6D82-4624-8B23-59C598B32780}" type="presParOf" srcId="{3DCD4B7F-01C5-454B-8B6D-CDFB21568AC0}" destId="{432247B3-C452-42C8-8D04-E2EF39BDD97B}" srcOrd="0" destOrd="0" presId="urn:microsoft.com/office/officeart/2005/8/layout/chevron2"/>
    <dgm:cxn modelId="{29042108-10E8-4BE3-9162-792857AB54E2}" type="presParOf" srcId="{3DCD4B7F-01C5-454B-8B6D-CDFB21568AC0}" destId="{41A0FBCB-45F6-4C2D-A120-F39DEFEB6AAC}" srcOrd="1" destOrd="0" presId="urn:microsoft.com/office/officeart/2005/8/layout/chevron2"/>
    <dgm:cxn modelId="{00487A34-4ADA-4D09-AF93-5DADE52A02B2}" type="presParOf" srcId="{0B3AFEAA-C12D-4DA7-8452-3516F5D9A8B7}" destId="{30956082-1FEC-4D24-9B55-1726DC21C39E}" srcOrd="9" destOrd="0" presId="urn:microsoft.com/office/officeart/2005/8/layout/chevron2"/>
    <dgm:cxn modelId="{D5EEF2A0-4EBD-4B12-83A2-5FC68DDD74AB}" type="presParOf" srcId="{0B3AFEAA-C12D-4DA7-8452-3516F5D9A8B7}" destId="{843278D6-2EB6-4C18-B3D3-B62C93CDD2DA}" srcOrd="10" destOrd="0" presId="urn:microsoft.com/office/officeart/2005/8/layout/chevron2"/>
    <dgm:cxn modelId="{F6E0E485-F54B-4546-A015-ADEB4BDC8734}" type="presParOf" srcId="{843278D6-2EB6-4C18-B3D3-B62C93CDD2DA}" destId="{81E0FF8E-C89D-4F9C-B1D8-93E1AC1C347F}" srcOrd="0" destOrd="0" presId="urn:microsoft.com/office/officeart/2005/8/layout/chevron2"/>
    <dgm:cxn modelId="{78FDAC07-7C5A-4763-823B-EAC4511D3313}" type="presParOf" srcId="{843278D6-2EB6-4C18-B3D3-B62C93CDD2DA}" destId="{BB4A5FD4-B96A-45A3-9D87-5A70C7C88AB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3B67D-E998-48B3-A014-41774754F6E2}">
      <dsp:nvSpPr>
        <dsp:cNvPr id="0" name=""/>
        <dsp:cNvSpPr/>
      </dsp:nvSpPr>
      <dsp:spPr>
        <a:xfrm rot="5400000">
          <a:off x="-116907" y="117787"/>
          <a:ext cx="779381" cy="545566"/>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 </a:t>
          </a:r>
        </a:p>
      </dsp:txBody>
      <dsp:txXfrm rot="-5400000">
        <a:off x="1" y="273662"/>
        <a:ext cx="545566" cy="233815"/>
      </dsp:txXfrm>
    </dsp:sp>
    <dsp:sp modelId="{44AA03DC-4654-43C7-9E87-3F9F4DB868D4}">
      <dsp:nvSpPr>
        <dsp:cNvPr id="0" name=""/>
        <dsp:cNvSpPr/>
      </dsp:nvSpPr>
      <dsp:spPr>
        <a:xfrm rot="5400000">
          <a:off x="3151722" y="-2605275"/>
          <a:ext cx="506597" cy="5718909"/>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t>Planning</a:t>
          </a:r>
        </a:p>
      </dsp:txBody>
      <dsp:txXfrm rot="-5400000">
        <a:off x="545566" y="25611"/>
        <a:ext cx="5694179" cy="457137"/>
      </dsp:txXfrm>
    </dsp:sp>
    <dsp:sp modelId="{12B0A1AF-1688-4D5B-B028-D58DFB4176C0}">
      <dsp:nvSpPr>
        <dsp:cNvPr id="0" name=""/>
        <dsp:cNvSpPr/>
      </dsp:nvSpPr>
      <dsp:spPr>
        <a:xfrm rot="5400000">
          <a:off x="-116907" y="797251"/>
          <a:ext cx="779381" cy="545566"/>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 </a:t>
          </a:r>
        </a:p>
      </dsp:txBody>
      <dsp:txXfrm rot="-5400000">
        <a:off x="1" y="953126"/>
        <a:ext cx="545566" cy="233815"/>
      </dsp:txXfrm>
    </dsp:sp>
    <dsp:sp modelId="{0717BD1B-7146-4DF1-AE5D-43FA2942EBE3}">
      <dsp:nvSpPr>
        <dsp:cNvPr id="0" name=""/>
        <dsp:cNvSpPr/>
      </dsp:nvSpPr>
      <dsp:spPr>
        <a:xfrm rot="5400000">
          <a:off x="3151722" y="-1925811"/>
          <a:ext cx="506597" cy="5718909"/>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t>Design</a:t>
          </a:r>
        </a:p>
      </dsp:txBody>
      <dsp:txXfrm rot="-5400000">
        <a:off x="545566" y="705075"/>
        <a:ext cx="5694179" cy="457137"/>
      </dsp:txXfrm>
    </dsp:sp>
    <dsp:sp modelId="{AF0DAAA6-06B7-49D5-87A3-C4E23FE93379}">
      <dsp:nvSpPr>
        <dsp:cNvPr id="0" name=""/>
        <dsp:cNvSpPr/>
      </dsp:nvSpPr>
      <dsp:spPr>
        <a:xfrm rot="5400000">
          <a:off x="-116907" y="1476715"/>
          <a:ext cx="779381" cy="545566"/>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 </a:t>
          </a:r>
        </a:p>
      </dsp:txBody>
      <dsp:txXfrm rot="-5400000">
        <a:off x="1" y="1632590"/>
        <a:ext cx="545566" cy="233815"/>
      </dsp:txXfrm>
    </dsp:sp>
    <dsp:sp modelId="{B060B0E4-F543-4CD1-B9CA-24ECCBC62542}">
      <dsp:nvSpPr>
        <dsp:cNvPr id="0" name=""/>
        <dsp:cNvSpPr/>
      </dsp:nvSpPr>
      <dsp:spPr>
        <a:xfrm rot="5400000">
          <a:off x="3151722" y="-1246347"/>
          <a:ext cx="506597" cy="5718909"/>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t>Right-of-Way &amp; Utilities</a:t>
          </a:r>
        </a:p>
      </dsp:txBody>
      <dsp:txXfrm rot="-5400000">
        <a:off x="545566" y="1384539"/>
        <a:ext cx="5694179" cy="457137"/>
      </dsp:txXfrm>
    </dsp:sp>
    <dsp:sp modelId="{7CF9DBC8-B7B6-4D43-ABA6-EF6A7E3EAE91}">
      <dsp:nvSpPr>
        <dsp:cNvPr id="0" name=""/>
        <dsp:cNvSpPr/>
      </dsp:nvSpPr>
      <dsp:spPr>
        <a:xfrm rot="5400000">
          <a:off x="-116907" y="2156179"/>
          <a:ext cx="779381" cy="545566"/>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5400000">
        <a:off x="1" y="2312054"/>
        <a:ext cx="545566" cy="233815"/>
      </dsp:txXfrm>
    </dsp:sp>
    <dsp:sp modelId="{6862C1F4-8537-42BE-8443-B4B4810DBD3B}">
      <dsp:nvSpPr>
        <dsp:cNvPr id="0" name=""/>
        <dsp:cNvSpPr/>
      </dsp:nvSpPr>
      <dsp:spPr>
        <a:xfrm rot="5400000">
          <a:off x="3151722" y="-566883"/>
          <a:ext cx="506597" cy="5718909"/>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t>Construction</a:t>
          </a:r>
        </a:p>
      </dsp:txBody>
      <dsp:txXfrm rot="-5400000">
        <a:off x="545566" y="2064003"/>
        <a:ext cx="5694179" cy="457137"/>
      </dsp:txXfrm>
    </dsp:sp>
    <dsp:sp modelId="{432247B3-C452-42C8-8D04-E2EF39BDD97B}">
      <dsp:nvSpPr>
        <dsp:cNvPr id="0" name=""/>
        <dsp:cNvSpPr/>
      </dsp:nvSpPr>
      <dsp:spPr>
        <a:xfrm rot="5400000">
          <a:off x="-116907" y="2835643"/>
          <a:ext cx="779381" cy="545566"/>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5400000">
        <a:off x="1" y="2991518"/>
        <a:ext cx="545566" cy="233815"/>
      </dsp:txXfrm>
    </dsp:sp>
    <dsp:sp modelId="{41A0FBCB-45F6-4C2D-A120-F39DEFEB6AAC}">
      <dsp:nvSpPr>
        <dsp:cNvPr id="0" name=""/>
        <dsp:cNvSpPr/>
      </dsp:nvSpPr>
      <dsp:spPr>
        <a:xfrm rot="5400000">
          <a:off x="3151722" y="112581"/>
          <a:ext cx="506597" cy="5718909"/>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t>Operations &amp; Maintenance</a:t>
          </a:r>
        </a:p>
      </dsp:txBody>
      <dsp:txXfrm rot="-5400000">
        <a:off x="545566" y="2743467"/>
        <a:ext cx="5694179" cy="457137"/>
      </dsp:txXfrm>
    </dsp:sp>
    <dsp:sp modelId="{81E0FF8E-C89D-4F9C-B1D8-93E1AC1C347F}">
      <dsp:nvSpPr>
        <dsp:cNvPr id="0" name=""/>
        <dsp:cNvSpPr/>
      </dsp:nvSpPr>
      <dsp:spPr>
        <a:xfrm rot="5400000">
          <a:off x="-116907" y="3515108"/>
          <a:ext cx="779381" cy="545566"/>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5400000">
        <a:off x="1" y="3670983"/>
        <a:ext cx="545566" cy="233815"/>
      </dsp:txXfrm>
    </dsp:sp>
    <dsp:sp modelId="{BB4A5FD4-B96A-45A3-9D87-5A70C7C88ABC}">
      <dsp:nvSpPr>
        <dsp:cNvPr id="0" name=""/>
        <dsp:cNvSpPr/>
      </dsp:nvSpPr>
      <dsp:spPr>
        <a:xfrm rot="5400000">
          <a:off x="3151722" y="792045"/>
          <a:ext cx="506597" cy="5718909"/>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t>Evaluation</a:t>
          </a:r>
        </a:p>
      </dsp:txBody>
      <dsp:txXfrm rot="-5400000">
        <a:off x="545566" y="3422931"/>
        <a:ext cx="5694179" cy="45713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B5ABF0-04CF-4095-90EB-04E08BF46F0E}" type="datetimeFigureOut">
              <a:rPr lang="en-US" smtClean="0"/>
              <a:t>1/16/2024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460386-873E-453A-A22B-CEE43BB3F165}" type="slidenum">
              <a:rPr lang="en-US" smtClean="0"/>
              <a:t>‹#›</a:t>
            </a:fld>
            <a:endParaRPr lang="en-US"/>
          </a:p>
        </p:txBody>
      </p:sp>
    </p:spTree>
    <p:extLst>
      <p:ext uri="{BB962C8B-B14F-4D97-AF65-F5344CB8AC3E}">
        <p14:creationId xmlns:p14="http://schemas.microsoft.com/office/powerpoint/2010/main" val="59824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0854-B9C3-469A-9D80-5032F2D7483A}"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912D7-66AD-4A75-8CF4-85941B8BC7A8}" type="slidenum">
              <a:rPr lang="en-US" smtClean="0"/>
              <a:t>‹#›</a:t>
            </a:fld>
            <a:endParaRPr lang="en-US"/>
          </a:p>
        </p:txBody>
      </p:sp>
    </p:spTree>
    <p:extLst>
      <p:ext uri="{BB962C8B-B14F-4D97-AF65-F5344CB8AC3E}">
        <p14:creationId xmlns:p14="http://schemas.microsoft.com/office/powerpoint/2010/main" val="3532612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A912D7-66AD-4A75-8CF4-85941B8BC7A8}" type="slidenum">
              <a:rPr lang="en-US" smtClean="0"/>
              <a:t>1</a:t>
            </a:fld>
            <a:endParaRPr lang="en-US"/>
          </a:p>
        </p:txBody>
      </p:sp>
    </p:spTree>
    <p:extLst>
      <p:ext uri="{BB962C8B-B14F-4D97-AF65-F5344CB8AC3E}">
        <p14:creationId xmlns:p14="http://schemas.microsoft.com/office/powerpoint/2010/main" val="77279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912D7-66AD-4A75-8CF4-85941B8BC7A8}" type="slidenum">
              <a:rPr lang="en-US" smtClean="0"/>
              <a:t>2</a:t>
            </a:fld>
            <a:endParaRPr lang="en-US"/>
          </a:p>
        </p:txBody>
      </p:sp>
    </p:spTree>
    <p:extLst>
      <p:ext uri="{BB962C8B-B14F-4D97-AF65-F5344CB8AC3E}">
        <p14:creationId xmlns:p14="http://schemas.microsoft.com/office/powerpoint/2010/main" val="1468984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aseline="0" dirty="0"/>
              <a:t>If you’re not familiar, a conflict point is where two vehicles have the chance to crash into one another if one vehicle makes a mistake and does not yield the right of way to the other vehicle.  It’s a little hard to see the conflict diagrams in the upper left and lower right corners, but a traditional intersection has 32 conflict points, whereas an RCUT intersection has 14 conflict points.   What’s more, the red dots in the two conflict diagrams represent crossing conflict points… crossing conflict points are where a T-bone type crash can occur.  As can be seen, a traditional intersection has a lot of red dot locations where a T-bone crash can occur, whereas an RCUT has very few red dot locations where a T-bone crash can occur.</a:t>
            </a:r>
          </a:p>
        </p:txBody>
      </p:sp>
      <p:sp>
        <p:nvSpPr>
          <p:cNvPr id="4" name="Slide Number Placeholder 3"/>
          <p:cNvSpPr>
            <a:spLocks noGrp="1"/>
          </p:cNvSpPr>
          <p:nvPr>
            <p:ph type="sldNum" sz="quarter" idx="10"/>
          </p:nvPr>
        </p:nvSpPr>
        <p:spPr>
          <a:xfrm>
            <a:off x="3978131" y="8842030"/>
            <a:ext cx="3043343" cy="46545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52F61FE-AE0D-4BB5-ACB2-5061C85A50C1}" type="slidenum">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3166493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139700" indent="0">
              <a:buNone/>
            </a:pPr>
            <a:r>
              <a:rPr lang="en-US" baseline="0" dirty="0"/>
              <a:t>A little bit ago, I mentioned that fewer conflict points meant less driver workload.  In case you’re not familiar with the term driver workload, here is a video that I think does a good job illustrating how fewer conflict points help drivers. On a busy road, drivers monitor conflict points from all directions.  Too many conflict points make driving unpredictable and risky.  Designs that reduce conflict points create a more predictable and less stressful experience for drivers.</a:t>
            </a:r>
          </a:p>
        </p:txBody>
      </p:sp>
      <p:sp>
        <p:nvSpPr>
          <p:cNvPr id="4" name="Slide Number Placeholder 3"/>
          <p:cNvSpPr>
            <a:spLocks noGrp="1"/>
          </p:cNvSpPr>
          <p:nvPr>
            <p:ph type="sldNum" sz="quarter" idx="10"/>
          </p:nvPr>
        </p:nvSpPr>
        <p:spPr>
          <a:xfrm>
            <a:off x="3978131" y="8842030"/>
            <a:ext cx="3043343" cy="46545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52F61FE-AE0D-4BB5-ACB2-5061C85A50C1}" type="slidenum">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421823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small" baseline="0">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51623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731520" y="4969927"/>
            <a:ext cx="9509760" cy="1280160"/>
          </a:xfrm>
          <a:prstGeom prst="rect">
            <a:avLst/>
          </a:prstGeom>
        </p:spPr>
        <p:txBody>
          <a:bodyPr anchor="ctr">
            <a:noAutofit/>
          </a:bodyPr>
          <a:lstStyle>
            <a:lvl1pPr algn="l">
              <a:defRPr sz="4000" b="0"/>
            </a:lvl1pPr>
          </a:lstStyle>
          <a:p>
            <a:r>
              <a:rPr lang="en-US" dirty="0"/>
              <a:t>Click to edit Master title style</a:t>
            </a:r>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7944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8480" y="5486400"/>
            <a:ext cx="1472949" cy="1371600"/>
          </a:xfrm>
          <a:prstGeom prst="rect">
            <a:avLst/>
          </a:prstGeom>
        </p:spPr>
      </p:pic>
      <p:sp>
        <p:nvSpPr>
          <p:cNvPr id="2" name="Title 1"/>
          <p:cNvSpPr>
            <a:spLocks noGrp="1"/>
          </p:cNvSpPr>
          <p:nvPr>
            <p:ph type="title"/>
          </p:nvPr>
        </p:nvSpPr>
        <p:spPr>
          <a:xfrm>
            <a:off x="731520" y="548640"/>
            <a:ext cx="9509760" cy="1280160"/>
          </a:xfrm>
          <a:prstGeom prst="rect">
            <a:avLst/>
          </a:prstGeom>
        </p:spPr>
        <p:txBody>
          <a:bodyPr anchor="ctr" anchorCtr="0"/>
          <a:lstStyle>
            <a:lvl1pPr>
              <a:defRPr sz="4000"/>
            </a:lvl1pPr>
          </a:lstStyle>
          <a:p>
            <a:r>
              <a:rPr lang="en-US" dirty="0"/>
              <a:t>Click to edit Master title style</a:t>
            </a:r>
          </a:p>
        </p:txBody>
      </p:sp>
      <p:sp>
        <p:nvSpPr>
          <p:cNvPr id="8" name="Text Placeholder 3"/>
          <p:cNvSpPr>
            <a:spLocks noGrp="1"/>
          </p:cNvSpPr>
          <p:nvPr>
            <p:ph type="body" sz="half" idx="2"/>
          </p:nvPr>
        </p:nvSpPr>
        <p:spPr>
          <a:xfrm>
            <a:off x="731520" y="3383280"/>
            <a:ext cx="9509760" cy="3291840"/>
          </a:xfrm>
        </p:spPr>
        <p:txBody>
          <a:bodyPr anchor="ct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68222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8480" y="5486400"/>
            <a:ext cx="1472949" cy="1371600"/>
          </a:xfrm>
          <a:prstGeom prst="rect">
            <a:avLst/>
          </a:prstGeom>
        </p:spPr>
      </p:pic>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dirty="0"/>
              <a:t>Click to edit Master title style</a:t>
            </a:r>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Autofit/>
          </a:bodyPr>
          <a:lstStyle>
            <a:lvl1pPr>
              <a:buNone/>
              <a:defRPr lang="en-US" sz="2400" cap="small" dirty="0">
                <a:solidFill>
                  <a:schemeClr val="tx2">
                    <a:lumMod val="40000"/>
                    <a:lumOff val="60000"/>
                  </a:schemeClr>
                </a:solidFill>
                <a:latin typeface="Calibri" panose="020F0502020204030204" pitchFamily="34" charset="0"/>
                <a:cs typeface="Calibri" panose="020F0502020204030204" pitchFamily="34" charset="0"/>
              </a:defRPr>
            </a:lvl1pPr>
          </a:lstStyle>
          <a:p>
            <a:pPr marL="0" lvl="0" indent="0">
              <a:buNone/>
            </a:pPr>
            <a:r>
              <a:rPr lang="en-US" dirty="0"/>
              <a:t>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36905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8480" y="5486400"/>
            <a:ext cx="1472949" cy="1371600"/>
          </a:xfrm>
          <a:prstGeom prst="rect">
            <a:avLst/>
          </a:prstGeom>
        </p:spPr>
      </p:pic>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4" y="5029200"/>
            <a:ext cx="8825659" cy="860400"/>
          </a:xfrm>
        </p:spPr>
        <p:txBody>
          <a:bodyPr anchor="t">
            <a:normAutofit/>
          </a:bodyPr>
          <a:lstStyle>
            <a:lvl1pPr marL="0" indent="0" algn="l">
              <a:buNone/>
              <a:defRPr sz="24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04021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731520" y="548640"/>
            <a:ext cx="9509760" cy="1280160"/>
          </a:xfrm>
          <a:prstGeom prst="rect">
            <a:avLst/>
          </a:prstGeom>
        </p:spPr>
        <p:txBody>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2131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731520" y="548640"/>
            <a:ext cx="9509760" cy="1280160"/>
          </a:xfrm>
          <a:prstGeom prst="rect">
            <a:avLst/>
          </a:prstGeom>
        </p:spPr>
        <p:txBody>
          <a:bodyPr anchor="ctr" anchorCtr="0"/>
          <a:lstStyle>
            <a:lvl1pPr>
              <a:defRPr sz="4000"/>
            </a:lvl1pPr>
          </a:lstStyle>
          <a:p>
            <a:r>
              <a:rPr lang="en-US" dirty="0"/>
              <a:t>Click to edit Master title style</a:t>
            </a:r>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7092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1"/>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1" y="3869635"/>
            <a:ext cx="8767860" cy="1388165"/>
          </a:xfrm>
        </p:spPr>
        <p:txBody>
          <a:bodyPr>
            <a:normAutofit/>
          </a:bodyPr>
          <a:lstStyle>
            <a:lvl1pPr marL="0" indent="0" algn="ctr">
              <a:buNone/>
              <a:defRPr sz="2200">
                <a:solidFill>
                  <a:srgbClr val="FFFFFF"/>
                </a:solidFill>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A0D7C864-8D82-4ECC-9AA4-8719B23F9B96}" type="datetimeFigureOut">
              <a:rPr lang="en-US" smtClean="0"/>
              <a:pPr/>
              <a:t>1/16/2024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solidFill>
                <a:srgbClr val="EEECE1"/>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62978AC-5362-4954-BA1F-D5F91AF4E088}" type="slidenum">
              <a:rPr lang="en-US" smtClean="0">
                <a:solidFill>
                  <a:srgbClr val="EEECE1"/>
                </a:solidFill>
              </a:rPr>
              <a:pPr/>
              <a:t>‹#›</a:t>
            </a:fld>
            <a:endParaRPr lang="en-US" dirty="0">
              <a:solidFill>
                <a:srgbClr val="EEECE1"/>
              </a:solidFill>
            </a:endParaRPr>
          </a:p>
        </p:txBody>
      </p:sp>
      <p:cxnSp>
        <p:nvCxnSpPr>
          <p:cNvPr id="8" name="Straight Connector 7"/>
          <p:cNvCxnSpPr/>
          <p:nvPr/>
        </p:nvCxnSpPr>
        <p:spPr>
          <a:xfrm>
            <a:off x="1978661"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162748"/>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D7C864-8D82-4ECC-9AA4-8719B23F9B96}" type="datetimeFigureOut">
              <a:rPr lang="en-US" smtClean="0">
                <a:solidFill>
                  <a:srgbClr val="1F497D"/>
                </a:solidFill>
              </a:rPr>
              <a:pPr/>
              <a:t>1/16/2024</a:t>
            </a:fld>
            <a:endParaRPr lang="en-US" dirty="0">
              <a:solidFill>
                <a:srgbClr val="1F497D"/>
              </a:solidFill>
            </a:endParaRPr>
          </a:p>
        </p:txBody>
      </p:sp>
      <p:sp>
        <p:nvSpPr>
          <p:cNvPr id="5" name="Footer Placeholder 4"/>
          <p:cNvSpPr>
            <a:spLocks noGrp="1"/>
          </p:cNvSpPr>
          <p:nvPr>
            <p:ph type="ftr" sz="quarter" idx="11"/>
          </p:nvPr>
        </p:nvSpPr>
        <p:spPr/>
        <p:txBody>
          <a:bodyPr/>
          <a:lstStyle/>
          <a:p>
            <a:endParaRPr lang="en-US" dirty="0">
              <a:solidFill>
                <a:srgbClr val="1F497D"/>
              </a:solidFill>
            </a:endParaRPr>
          </a:p>
        </p:txBody>
      </p:sp>
      <p:sp>
        <p:nvSpPr>
          <p:cNvPr id="6" name="Slide Number Placeholder 5"/>
          <p:cNvSpPr>
            <a:spLocks noGrp="1"/>
          </p:cNvSpPr>
          <p:nvPr>
            <p:ph type="sldNum" sz="quarter" idx="12"/>
          </p:nvPr>
        </p:nvSpPr>
        <p:spPr/>
        <p:txBody>
          <a:bodyPr/>
          <a:lstStyle/>
          <a:p>
            <a:fld id="{162978AC-5362-4954-BA1F-D5F91AF4E088}" type="slidenum">
              <a:rPr lang="en-US" smtClean="0"/>
              <a:pPr/>
              <a:t>‹#›</a:t>
            </a:fld>
            <a:endParaRPr lang="en-US" dirty="0"/>
          </a:p>
        </p:txBody>
      </p:sp>
    </p:spTree>
    <p:extLst>
      <p:ext uri="{BB962C8B-B14F-4D97-AF65-F5344CB8AC3E}">
        <p14:creationId xmlns:p14="http://schemas.microsoft.com/office/powerpoint/2010/main" val="2979674335"/>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1"/>
            <a:ext cx="8769096" cy="1363807"/>
          </a:xfrm>
        </p:spPr>
        <p:txBody>
          <a:bodyPr anchor="t">
            <a:normAutofit/>
          </a:bodyPr>
          <a:lstStyle>
            <a:lvl1pPr marL="0" indent="0" algn="ctr">
              <a:buNone/>
              <a:defRPr sz="2200">
                <a:solidFill>
                  <a:schemeClr val="accent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D7C864-8D82-4ECC-9AA4-8719B23F9B96}" type="datetimeFigureOut">
              <a:rPr lang="en-US" smtClean="0">
                <a:solidFill>
                  <a:srgbClr val="1F497D"/>
                </a:solidFill>
              </a:rPr>
              <a:pPr/>
              <a:t>1/16/2024</a:t>
            </a:fld>
            <a:endParaRPr lang="en-US" dirty="0">
              <a:solidFill>
                <a:srgbClr val="1F497D"/>
              </a:solidFill>
            </a:endParaRPr>
          </a:p>
        </p:txBody>
      </p:sp>
      <p:sp>
        <p:nvSpPr>
          <p:cNvPr id="5" name="Footer Placeholder 4"/>
          <p:cNvSpPr>
            <a:spLocks noGrp="1"/>
          </p:cNvSpPr>
          <p:nvPr>
            <p:ph type="ftr" sz="quarter" idx="11"/>
          </p:nvPr>
        </p:nvSpPr>
        <p:spPr/>
        <p:txBody>
          <a:bodyPr/>
          <a:lstStyle/>
          <a:p>
            <a:endParaRPr lang="en-US" dirty="0">
              <a:solidFill>
                <a:srgbClr val="1F497D"/>
              </a:solidFill>
            </a:endParaRPr>
          </a:p>
        </p:txBody>
      </p:sp>
      <p:sp>
        <p:nvSpPr>
          <p:cNvPr id="6" name="Slide Number Placeholder 5"/>
          <p:cNvSpPr>
            <a:spLocks noGrp="1"/>
          </p:cNvSpPr>
          <p:nvPr>
            <p:ph type="sldNum" sz="quarter" idx="12"/>
          </p:nvPr>
        </p:nvSpPr>
        <p:spPr/>
        <p:txBody>
          <a:bodyPr/>
          <a:lstStyle/>
          <a:p>
            <a:fld id="{162978AC-5362-4954-BA1F-D5F91AF4E088}" type="slidenum">
              <a:rPr lang="en-US" smtClean="0"/>
              <a:pPr/>
              <a:t>‹#›</a:t>
            </a:fld>
            <a:endParaRPr lang="en-US" dirty="0"/>
          </a:p>
        </p:txBody>
      </p:sp>
      <p:cxnSp>
        <p:nvCxnSpPr>
          <p:cNvPr id="7" name="Straight Connector 6"/>
          <p:cNvCxnSpPr/>
          <p:nvPr/>
        </p:nvCxnSpPr>
        <p:spPr>
          <a:xfrm>
            <a:off x="1981201"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172529"/>
      </p:ext>
    </p:extLst>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D7C864-8D82-4ECC-9AA4-8719B23F9B96}" type="datetimeFigureOut">
              <a:rPr lang="en-US" smtClean="0">
                <a:solidFill>
                  <a:srgbClr val="1F497D"/>
                </a:solidFill>
              </a:rPr>
              <a:pPr/>
              <a:t>1/16/2024</a:t>
            </a:fld>
            <a:endParaRPr lang="en-US" dirty="0">
              <a:solidFill>
                <a:srgbClr val="1F497D"/>
              </a:solidFill>
            </a:endParaRPr>
          </a:p>
        </p:txBody>
      </p:sp>
      <p:sp>
        <p:nvSpPr>
          <p:cNvPr id="6" name="Footer Placeholder 5"/>
          <p:cNvSpPr>
            <a:spLocks noGrp="1"/>
          </p:cNvSpPr>
          <p:nvPr>
            <p:ph type="ftr" sz="quarter" idx="11"/>
          </p:nvPr>
        </p:nvSpPr>
        <p:spPr/>
        <p:txBody>
          <a:bodyPr/>
          <a:lstStyle/>
          <a:p>
            <a:endParaRPr lang="en-US" dirty="0">
              <a:solidFill>
                <a:srgbClr val="1F497D"/>
              </a:solidFill>
            </a:endParaRPr>
          </a:p>
        </p:txBody>
      </p:sp>
      <p:sp>
        <p:nvSpPr>
          <p:cNvPr id="7" name="Slide Number Placeholder 6"/>
          <p:cNvSpPr>
            <a:spLocks noGrp="1"/>
          </p:cNvSpPr>
          <p:nvPr>
            <p:ph type="sldNum" sz="quarter" idx="12"/>
          </p:nvPr>
        </p:nvSpPr>
        <p:spPr/>
        <p:txBody>
          <a:bodyPr/>
          <a:lstStyle/>
          <a:p>
            <a:fld id="{162978AC-5362-4954-BA1F-D5F91AF4E088}" type="slidenum">
              <a:rPr lang="en-US" smtClean="0"/>
              <a:pPr/>
              <a:t>‹#›</a:t>
            </a:fld>
            <a:endParaRPr lang="en-US" dirty="0"/>
          </a:p>
        </p:txBody>
      </p:sp>
    </p:spTree>
    <p:extLst>
      <p:ext uri="{BB962C8B-B14F-4D97-AF65-F5344CB8AC3E}">
        <p14:creationId xmlns:p14="http://schemas.microsoft.com/office/powerpoint/2010/main" val="3406396153"/>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8480" y="5486400"/>
            <a:ext cx="1472949" cy="1371600"/>
          </a:xfrm>
          <a:prstGeom prst="rect">
            <a:avLst/>
          </a:prstGeom>
        </p:spPr>
      </p:pic>
      <p:sp>
        <p:nvSpPr>
          <p:cNvPr id="2" name="Title 1"/>
          <p:cNvSpPr>
            <a:spLocks noGrp="1"/>
          </p:cNvSpPr>
          <p:nvPr>
            <p:ph type="title"/>
          </p:nvPr>
        </p:nvSpPr>
        <p:spPr>
          <a:xfrm>
            <a:off x="731520" y="548640"/>
            <a:ext cx="9509760" cy="1280160"/>
          </a:xfrm>
          <a:prstGeom prst="rect">
            <a:avLst/>
          </a:prstGeom>
        </p:spPr>
        <p:txBody>
          <a:bodyPr anchor="ctr"/>
          <a:lstStyle>
            <a:lvl1pPr>
              <a:defRPr/>
            </a:lvl1pPr>
          </a:lstStyle>
          <a:p>
            <a:r>
              <a:rPr lang="en-US" dirty="0"/>
              <a:t>Click to edit Master title style</a:t>
            </a:r>
          </a:p>
        </p:txBody>
      </p:sp>
      <p:sp>
        <p:nvSpPr>
          <p:cNvPr id="3" name="Content Placeholder 2"/>
          <p:cNvSpPr>
            <a:spLocks noGrp="1"/>
          </p:cNvSpPr>
          <p:nvPr>
            <p:ph idx="1"/>
          </p:nvPr>
        </p:nvSpPr>
        <p:spPr>
          <a:xfrm>
            <a:off x="731520" y="2468880"/>
            <a:ext cx="9875520" cy="4206240"/>
          </a:xfrm>
        </p:spPr>
        <p:txBody>
          <a:bodyPr>
            <a:normAutofit/>
          </a:bodyPr>
          <a:lstStyle>
            <a:lvl1pPr>
              <a:defRPr sz="2400"/>
            </a:lvl1pPr>
            <a:lvl2pPr>
              <a:defRPr sz="2200"/>
            </a:lvl2pPr>
            <a:lvl3pPr>
              <a:defRPr sz="2000"/>
            </a:lvl3pPr>
            <a:lvl4pPr>
              <a:defRPr sz="19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5748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D7C864-8D82-4ECC-9AA4-8719B23F9B96}" type="datetimeFigureOut">
              <a:rPr lang="en-US" smtClean="0">
                <a:solidFill>
                  <a:srgbClr val="1F497D"/>
                </a:solidFill>
              </a:rPr>
              <a:pPr/>
              <a:t>1/16/2024</a:t>
            </a:fld>
            <a:endParaRPr lang="en-US" dirty="0">
              <a:solidFill>
                <a:srgbClr val="1F497D"/>
              </a:solidFill>
            </a:endParaRPr>
          </a:p>
        </p:txBody>
      </p:sp>
      <p:sp>
        <p:nvSpPr>
          <p:cNvPr id="8" name="Footer Placeholder 7"/>
          <p:cNvSpPr>
            <a:spLocks noGrp="1"/>
          </p:cNvSpPr>
          <p:nvPr>
            <p:ph type="ftr" sz="quarter" idx="11"/>
          </p:nvPr>
        </p:nvSpPr>
        <p:spPr/>
        <p:txBody>
          <a:bodyPr/>
          <a:lstStyle/>
          <a:p>
            <a:endParaRPr lang="en-US" dirty="0">
              <a:solidFill>
                <a:srgbClr val="1F497D"/>
              </a:solidFill>
            </a:endParaRPr>
          </a:p>
        </p:txBody>
      </p:sp>
      <p:sp>
        <p:nvSpPr>
          <p:cNvPr id="9" name="Slide Number Placeholder 8"/>
          <p:cNvSpPr>
            <a:spLocks noGrp="1"/>
          </p:cNvSpPr>
          <p:nvPr>
            <p:ph type="sldNum" sz="quarter" idx="12"/>
          </p:nvPr>
        </p:nvSpPr>
        <p:spPr/>
        <p:txBody>
          <a:bodyPr/>
          <a:lstStyle/>
          <a:p>
            <a:fld id="{162978AC-5362-4954-BA1F-D5F91AF4E088}" type="slidenum">
              <a:rPr lang="en-US" smtClean="0"/>
              <a:pPr/>
              <a:t>‹#›</a:t>
            </a:fld>
            <a:endParaRPr lang="en-US" dirty="0"/>
          </a:p>
        </p:txBody>
      </p:sp>
    </p:spTree>
    <p:extLst>
      <p:ext uri="{BB962C8B-B14F-4D97-AF65-F5344CB8AC3E}">
        <p14:creationId xmlns:p14="http://schemas.microsoft.com/office/powerpoint/2010/main" val="111595080"/>
      </p:ext>
    </p:extLst>
  </p:cSld>
  <p:clrMapOvr>
    <a:masterClrMapping/>
  </p:clrMapOvr>
  <p:transitio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D7C864-8D82-4ECC-9AA4-8719B23F9B96}" type="datetimeFigureOut">
              <a:rPr lang="en-US" smtClean="0">
                <a:solidFill>
                  <a:srgbClr val="1F497D"/>
                </a:solidFill>
              </a:rPr>
              <a:pPr/>
              <a:t>1/16/2024</a:t>
            </a:fld>
            <a:endParaRPr lang="en-US" dirty="0">
              <a:solidFill>
                <a:srgbClr val="1F497D"/>
              </a:solidFill>
            </a:endParaRPr>
          </a:p>
        </p:txBody>
      </p:sp>
      <p:sp>
        <p:nvSpPr>
          <p:cNvPr id="4" name="Footer Placeholder 3"/>
          <p:cNvSpPr>
            <a:spLocks noGrp="1"/>
          </p:cNvSpPr>
          <p:nvPr>
            <p:ph type="ftr" sz="quarter" idx="11"/>
          </p:nvPr>
        </p:nvSpPr>
        <p:spPr/>
        <p:txBody>
          <a:bodyPr/>
          <a:lstStyle/>
          <a:p>
            <a:endParaRPr lang="en-US" dirty="0">
              <a:solidFill>
                <a:srgbClr val="1F497D"/>
              </a:solidFill>
            </a:endParaRPr>
          </a:p>
        </p:txBody>
      </p:sp>
      <p:sp>
        <p:nvSpPr>
          <p:cNvPr id="5" name="Slide Number Placeholder 4"/>
          <p:cNvSpPr>
            <a:spLocks noGrp="1"/>
          </p:cNvSpPr>
          <p:nvPr>
            <p:ph type="sldNum" sz="quarter" idx="12"/>
          </p:nvPr>
        </p:nvSpPr>
        <p:spPr/>
        <p:txBody>
          <a:bodyPr/>
          <a:lstStyle/>
          <a:p>
            <a:fld id="{162978AC-5362-4954-BA1F-D5F91AF4E088}" type="slidenum">
              <a:rPr lang="en-US" smtClean="0"/>
              <a:pPr/>
              <a:t>‹#›</a:t>
            </a:fld>
            <a:endParaRPr lang="en-US" dirty="0"/>
          </a:p>
        </p:txBody>
      </p:sp>
    </p:spTree>
    <p:extLst>
      <p:ext uri="{BB962C8B-B14F-4D97-AF65-F5344CB8AC3E}">
        <p14:creationId xmlns:p14="http://schemas.microsoft.com/office/powerpoint/2010/main" val="3110769611"/>
      </p:ext>
    </p:extLst>
  </p:cSld>
  <p:clrMapOvr>
    <a:masterClrMapping/>
  </p:clrMapOvr>
  <p:transitio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D7C864-8D82-4ECC-9AA4-8719B23F9B96}" type="datetimeFigureOut">
              <a:rPr lang="en-US" smtClean="0">
                <a:solidFill>
                  <a:srgbClr val="1F497D"/>
                </a:solidFill>
              </a:rPr>
              <a:pPr/>
              <a:t>1/16/2024</a:t>
            </a:fld>
            <a:endParaRPr lang="en-US" dirty="0">
              <a:solidFill>
                <a:srgbClr val="1F497D"/>
              </a:solidFill>
            </a:endParaRPr>
          </a:p>
        </p:txBody>
      </p:sp>
      <p:sp>
        <p:nvSpPr>
          <p:cNvPr id="3" name="Footer Placeholder 2"/>
          <p:cNvSpPr>
            <a:spLocks noGrp="1"/>
          </p:cNvSpPr>
          <p:nvPr>
            <p:ph type="ftr" sz="quarter" idx="11"/>
          </p:nvPr>
        </p:nvSpPr>
        <p:spPr/>
        <p:txBody>
          <a:bodyPr/>
          <a:lstStyle/>
          <a:p>
            <a:endParaRPr lang="en-US" dirty="0">
              <a:solidFill>
                <a:srgbClr val="1F497D"/>
              </a:solidFill>
            </a:endParaRPr>
          </a:p>
        </p:txBody>
      </p:sp>
      <p:sp>
        <p:nvSpPr>
          <p:cNvPr id="4" name="Slide Number Placeholder 3"/>
          <p:cNvSpPr>
            <a:spLocks noGrp="1"/>
          </p:cNvSpPr>
          <p:nvPr>
            <p:ph type="sldNum" sz="quarter" idx="12"/>
          </p:nvPr>
        </p:nvSpPr>
        <p:spPr/>
        <p:txBody>
          <a:bodyPr/>
          <a:lstStyle/>
          <a:p>
            <a:fld id="{162978AC-5362-4954-BA1F-D5F91AF4E088}"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383016946"/>
      </p:ext>
    </p:extLst>
  </p:cSld>
  <p:clrMapOvr>
    <a:masterClrMapping/>
  </p:clrMapOvr>
  <p:transitio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D7C864-8D82-4ECC-9AA4-8719B23F9B96}" type="datetimeFigureOut">
              <a:rPr lang="en-US" smtClean="0">
                <a:solidFill>
                  <a:srgbClr val="1F497D"/>
                </a:solidFill>
              </a:rPr>
              <a:pPr/>
              <a:t>1/16/2024</a:t>
            </a:fld>
            <a:endParaRPr lang="en-US" dirty="0">
              <a:solidFill>
                <a:srgbClr val="1F497D"/>
              </a:solidFill>
            </a:endParaRPr>
          </a:p>
        </p:txBody>
      </p:sp>
      <p:sp>
        <p:nvSpPr>
          <p:cNvPr id="6" name="Footer Placeholder 5"/>
          <p:cNvSpPr>
            <a:spLocks noGrp="1"/>
          </p:cNvSpPr>
          <p:nvPr>
            <p:ph type="ftr" sz="quarter" idx="11"/>
          </p:nvPr>
        </p:nvSpPr>
        <p:spPr/>
        <p:txBody>
          <a:bodyPr/>
          <a:lstStyle/>
          <a:p>
            <a:endParaRPr lang="en-US" dirty="0">
              <a:solidFill>
                <a:srgbClr val="1F497D"/>
              </a:solidFill>
            </a:endParaRPr>
          </a:p>
        </p:txBody>
      </p:sp>
      <p:sp>
        <p:nvSpPr>
          <p:cNvPr id="7" name="Slide Number Placeholder 6"/>
          <p:cNvSpPr>
            <a:spLocks noGrp="1"/>
          </p:cNvSpPr>
          <p:nvPr>
            <p:ph type="sldNum" sz="quarter" idx="12"/>
          </p:nvPr>
        </p:nvSpPr>
        <p:spPr/>
        <p:txBody>
          <a:bodyPr/>
          <a:lstStyle/>
          <a:p>
            <a:fld id="{162978AC-5362-4954-BA1F-D5F91AF4E088}" type="slidenum">
              <a:rPr lang="en-US" smtClean="0"/>
              <a:pPr/>
              <a:t>‹#›</a:t>
            </a:fld>
            <a:endParaRPr lang="en-US" dirty="0"/>
          </a:p>
        </p:txBody>
      </p:sp>
    </p:spTree>
    <p:extLst>
      <p:ext uri="{BB962C8B-B14F-4D97-AF65-F5344CB8AC3E}">
        <p14:creationId xmlns:p14="http://schemas.microsoft.com/office/powerpoint/2010/main" val="203670158"/>
      </p:ext>
    </p:extLst>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D7C864-8D82-4ECC-9AA4-8719B23F9B96}" type="datetimeFigureOut">
              <a:rPr lang="en-US" smtClean="0">
                <a:solidFill>
                  <a:srgbClr val="1F497D"/>
                </a:solidFill>
              </a:rPr>
              <a:pPr/>
              <a:t>1/16/2024</a:t>
            </a:fld>
            <a:endParaRPr lang="en-US" dirty="0">
              <a:solidFill>
                <a:srgbClr val="1F497D"/>
              </a:solidFill>
            </a:endParaRPr>
          </a:p>
        </p:txBody>
      </p:sp>
      <p:sp>
        <p:nvSpPr>
          <p:cNvPr id="6" name="Footer Placeholder 5"/>
          <p:cNvSpPr>
            <a:spLocks noGrp="1"/>
          </p:cNvSpPr>
          <p:nvPr>
            <p:ph type="ftr" sz="quarter" idx="11"/>
          </p:nvPr>
        </p:nvSpPr>
        <p:spPr/>
        <p:txBody>
          <a:bodyPr/>
          <a:lstStyle/>
          <a:p>
            <a:endParaRPr lang="en-US" dirty="0">
              <a:solidFill>
                <a:srgbClr val="1F497D"/>
              </a:solidFill>
            </a:endParaRPr>
          </a:p>
        </p:txBody>
      </p:sp>
      <p:sp>
        <p:nvSpPr>
          <p:cNvPr id="7" name="Slide Number Placeholder 6"/>
          <p:cNvSpPr>
            <a:spLocks noGrp="1"/>
          </p:cNvSpPr>
          <p:nvPr>
            <p:ph type="sldNum" sz="quarter" idx="12"/>
          </p:nvPr>
        </p:nvSpPr>
        <p:spPr/>
        <p:txBody>
          <a:bodyPr/>
          <a:lstStyle/>
          <a:p>
            <a:fld id="{162978AC-5362-4954-BA1F-D5F91AF4E088}" type="slidenum">
              <a:rPr lang="en-US" smtClean="0"/>
              <a:pPr/>
              <a:t>‹#›</a:t>
            </a:fld>
            <a:endParaRPr lang="en-US" dirty="0"/>
          </a:p>
        </p:txBody>
      </p:sp>
    </p:spTree>
    <p:extLst>
      <p:ext uri="{BB962C8B-B14F-4D97-AF65-F5344CB8AC3E}">
        <p14:creationId xmlns:p14="http://schemas.microsoft.com/office/powerpoint/2010/main" val="1715485541"/>
      </p:ext>
    </p:extLst>
  </p:cSld>
  <p:clrMapOvr>
    <a:masterClrMapping/>
  </p:clrMapOvr>
  <p:transition>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D7C864-8D82-4ECC-9AA4-8719B23F9B96}" type="datetimeFigureOut">
              <a:rPr lang="en-US" smtClean="0">
                <a:solidFill>
                  <a:srgbClr val="1F497D"/>
                </a:solidFill>
              </a:rPr>
              <a:pPr/>
              <a:t>1/16/2024</a:t>
            </a:fld>
            <a:endParaRPr lang="en-US" dirty="0">
              <a:solidFill>
                <a:srgbClr val="1F497D"/>
              </a:solidFill>
            </a:endParaRPr>
          </a:p>
        </p:txBody>
      </p:sp>
      <p:sp>
        <p:nvSpPr>
          <p:cNvPr id="5" name="Footer Placeholder 4"/>
          <p:cNvSpPr>
            <a:spLocks noGrp="1"/>
          </p:cNvSpPr>
          <p:nvPr>
            <p:ph type="ftr" sz="quarter" idx="11"/>
          </p:nvPr>
        </p:nvSpPr>
        <p:spPr/>
        <p:txBody>
          <a:bodyPr/>
          <a:lstStyle/>
          <a:p>
            <a:endParaRPr lang="en-US" dirty="0">
              <a:solidFill>
                <a:srgbClr val="1F497D"/>
              </a:solidFill>
            </a:endParaRPr>
          </a:p>
        </p:txBody>
      </p:sp>
      <p:sp>
        <p:nvSpPr>
          <p:cNvPr id="6" name="Slide Number Placeholder 5"/>
          <p:cNvSpPr>
            <a:spLocks noGrp="1"/>
          </p:cNvSpPr>
          <p:nvPr>
            <p:ph type="sldNum" sz="quarter" idx="12"/>
          </p:nvPr>
        </p:nvSpPr>
        <p:spPr/>
        <p:txBody>
          <a:bodyPr/>
          <a:lstStyle/>
          <a:p>
            <a:fld id="{162978AC-5362-4954-BA1F-D5F91AF4E088}" type="slidenum">
              <a:rPr lang="en-US" smtClean="0"/>
              <a:pPr/>
              <a:t>‹#›</a:t>
            </a:fld>
            <a:endParaRPr lang="en-US" dirty="0"/>
          </a:p>
        </p:txBody>
      </p:sp>
    </p:spTree>
    <p:extLst>
      <p:ext uri="{BB962C8B-B14F-4D97-AF65-F5344CB8AC3E}">
        <p14:creationId xmlns:p14="http://schemas.microsoft.com/office/powerpoint/2010/main" val="3081370347"/>
      </p:ext>
    </p:extLst>
  </p:cSld>
  <p:clrMapOvr>
    <a:masterClrMapping/>
  </p:clrMapOvr>
  <p:transition>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1"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D7C864-8D82-4ECC-9AA4-8719B23F9B96}" type="datetimeFigureOut">
              <a:rPr lang="en-US" smtClean="0">
                <a:solidFill>
                  <a:srgbClr val="1F497D"/>
                </a:solidFill>
              </a:rPr>
              <a:pPr/>
              <a:t>1/16/2024</a:t>
            </a:fld>
            <a:endParaRPr lang="en-US" dirty="0">
              <a:solidFill>
                <a:srgbClr val="1F497D"/>
              </a:solidFill>
            </a:endParaRPr>
          </a:p>
        </p:txBody>
      </p:sp>
      <p:sp>
        <p:nvSpPr>
          <p:cNvPr id="5" name="Footer Placeholder 4"/>
          <p:cNvSpPr>
            <a:spLocks noGrp="1"/>
          </p:cNvSpPr>
          <p:nvPr>
            <p:ph type="ftr" sz="quarter" idx="11"/>
          </p:nvPr>
        </p:nvSpPr>
        <p:spPr/>
        <p:txBody>
          <a:bodyPr/>
          <a:lstStyle/>
          <a:p>
            <a:endParaRPr lang="en-US" dirty="0">
              <a:solidFill>
                <a:srgbClr val="1F497D"/>
              </a:solidFill>
            </a:endParaRPr>
          </a:p>
        </p:txBody>
      </p:sp>
      <p:sp>
        <p:nvSpPr>
          <p:cNvPr id="6" name="Slide Number Placeholder 5"/>
          <p:cNvSpPr>
            <a:spLocks noGrp="1"/>
          </p:cNvSpPr>
          <p:nvPr>
            <p:ph type="sldNum" sz="quarter" idx="12"/>
          </p:nvPr>
        </p:nvSpPr>
        <p:spPr/>
        <p:txBody>
          <a:bodyPr/>
          <a:lstStyle/>
          <a:p>
            <a:fld id="{162978AC-5362-4954-BA1F-D5F91AF4E088}" type="slidenum">
              <a:rPr lang="en-US" smtClean="0"/>
              <a:pPr/>
              <a:t>‹#›</a:t>
            </a:fld>
            <a:endParaRPr lang="en-US" dirty="0"/>
          </a:p>
        </p:txBody>
      </p:sp>
    </p:spTree>
    <p:extLst>
      <p:ext uri="{BB962C8B-B14F-4D97-AF65-F5344CB8AC3E}">
        <p14:creationId xmlns:p14="http://schemas.microsoft.com/office/powerpoint/2010/main" val="4274488928"/>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8480" y="5486400"/>
            <a:ext cx="1472949" cy="1371600"/>
          </a:xfrm>
          <a:prstGeom prst="rect">
            <a:avLst/>
          </a:prstGeom>
        </p:spPr>
      </p:pic>
      <p:sp>
        <p:nvSpPr>
          <p:cNvPr id="2" name="Title 1"/>
          <p:cNvSpPr>
            <a:spLocks noGrp="1"/>
          </p:cNvSpPr>
          <p:nvPr>
            <p:ph type="title"/>
          </p:nvPr>
        </p:nvSpPr>
        <p:spPr>
          <a:xfrm>
            <a:off x="731520" y="1188720"/>
            <a:ext cx="5212080" cy="4251960"/>
          </a:xfrm>
          <a:prstGeom prst="rect">
            <a:avLst/>
          </a:prstGeom>
        </p:spPr>
        <p:txBody>
          <a:bodyPr anchor="ctr" anchorCtr="0"/>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766560" y="1188720"/>
            <a:ext cx="4937760" cy="4251960"/>
          </a:xfrm>
        </p:spPr>
        <p:txBody>
          <a:bodyPr anchor="ctr" anchorCtr="0">
            <a:normAutofit/>
          </a:bodyPr>
          <a:lstStyle>
            <a:lvl1pPr marL="0" indent="0" algn="l">
              <a:buNone/>
              <a:defRPr sz="24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93062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8480" y="5486400"/>
            <a:ext cx="1472949" cy="1371600"/>
          </a:xfrm>
          <a:prstGeom prst="rect">
            <a:avLst/>
          </a:prstGeom>
        </p:spPr>
      </p:pic>
      <p:sp>
        <p:nvSpPr>
          <p:cNvPr id="2" name="Title 1"/>
          <p:cNvSpPr>
            <a:spLocks noGrp="1"/>
          </p:cNvSpPr>
          <p:nvPr>
            <p:ph type="title"/>
          </p:nvPr>
        </p:nvSpPr>
        <p:spPr>
          <a:xfrm>
            <a:off x="731520" y="548640"/>
            <a:ext cx="9509760" cy="1280160"/>
          </a:xfrm>
          <a:prstGeom prst="rect">
            <a:avLst/>
          </a:prstGeom>
        </p:spPr>
        <p:txBody>
          <a:bodyPr vert="horz" lIns="91440" tIns="45720" rIns="91440" bIns="45720" rtlCol="0" anchor="ctr">
            <a:noAutofit/>
          </a:bodyPr>
          <a:lstStyle>
            <a:lvl1pPr>
              <a:defRPr lang="en-US" dirty="0"/>
            </a:lvl1pPr>
          </a:lstStyle>
          <a:p>
            <a:pPr lvl="0"/>
            <a:r>
              <a:rPr lang="en-US" dirty="0"/>
              <a:t>Click to edit Master title style</a:t>
            </a:r>
          </a:p>
        </p:txBody>
      </p:sp>
      <p:sp>
        <p:nvSpPr>
          <p:cNvPr id="3" name="Content Placeholder 2"/>
          <p:cNvSpPr>
            <a:spLocks noGrp="1"/>
          </p:cNvSpPr>
          <p:nvPr>
            <p:ph sz="half" idx="1"/>
          </p:nvPr>
        </p:nvSpPr>
        <p:spPr>
          <a:xfrm>
            <a:off x="731520" y="2468880"/>
            <a:ext cx="4937760" cy="4206240"/>
          </a:xfrm>
        </p:spPr>
        <p:txBody>
          <a:bodyPr>
            <a:normAutofit/>
          </a:bodyPr>
          <a:lstStyle>
            <a:lvl1pPr>
              <a:defRPr sz="2400"/>
            </a:lvl1pPr>
            <a:lvl2pPr>
              <a:defRPr sz="2200"/>
            </a:lvl2pPr>
            <a:lvl3pPr>
              <a:defRPr sz="2000"/>
            </a:lvl3pPr>
            <a:lvl4pPr>
              <a:defRPr sz="19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760720" y="2468880"/>
            <a:ext cx="4937760" cy="4206240"/>
          </a:xfrm>
        </p:spPr>
        <p:txBody>
          <a:bodyPr>
            <a:normAutofit/>
          </a:bodyPr>
          <a:lstStyle>
            <a:lvl1pPr>
              <a:defRPr sz="2400"/>
            </a:lvl1pPr>
            <a:lvl2pPr>
              <a:defRPr sz="2200"/>
            </a:lvl2pPr>
            <a:lvl3pPr>
              <a:defRPr sz="2000"/>
            </a:lvl3pPr>
            <a:lvl4pPr>
              <a:defRPr sz="19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9683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8480" y="5486400"/>
            <a:ext cx="1472949" cy="1371600"/>
          </a:xfrm>
          <a:prstGeom prst="rect">
            <a:avLst/>
          </a:prstGeom>
        </p:spPr>
      </p:pic>
      <p:sp>
        <p:nvSpPr>
          <p:cNvPr id="2" name="Title 1"/>
          <p:cNvSpPr>
            <a:spLocks noGrp="1"/>
          </p:cNvSpPr>
          <p:nvPr>
            <p:ph type="title"/>
          </p:nvPr>
        </p:nvSpPr>
        <p:spPr>
          <a:xfrm>
            <a:off x="731520" y="548640"/>
            <a:ext cx="9509760" cy="1280160"/>
          </a:xfrm>
          <a:prstGeom prst="rect">
            <a:avLst/>
          </a:prstGeom>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731520" y="2377440"/>
            <a:ext cx="4937760" cy="640080"/>
          </a:xfrm>
        </p:spPr>
        <p:txBody>
          <a:bodyPr anchor="ctr">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hasCustomPrompt="1"/>
          </p:nvPr>
        </p:nvSpPr>
        <p:spPr>
          <a:xfrm>
            <a:off x="731520" y="3017520"/>
            <a:ext cx="4937760" cy="3657600"/>
          </a:xfrm>
        </p:spPr>
        <p:txBody>
          <a:bodyPr>
            <a:normAutofit/>
          </a:bodyPr>
          <a:lstStyle>
            <a:lvl1pPr>
              <a:defRPr sz="2400"/>
            </a:lvl1pPr>
            <a:lvl2pPr>
              <a:defRPr sz="2200"/>
            </a:lvl2pPr>
            <a:lvl3pPr>
              <a:defRPr sz="2000"/>
            </a:lvl3pPr>
            <a:lvl4pPr>
              <a:defRPr sz="19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5760720" y="2377440"/>
            <a:ext cx="4937760" cy="640080"/>
          </a:xfrm>
        </p:spPr>
        <p:txBody>
          <a:bodyPr anchor="ctr">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5760720" y="3017519"/>
            <a:ext cx="4937760" cy="3657600"/>
          </a:xfrm>
        </p:spPr>
        <p:txBody>
          <a:bodyPr>
            <a:normAutofit/>
          </a:bodyPr>
          <a:lstStyle>
            <a:lvl1pPr>
              <a:defRPr sz="2400"/>
            </a:lvl1pPr>
            <a:lvl2pPr>
              <a:defRPr sz="2200"/>
            </a:lvl2pPr>
            <a:lvl3pPr>
              <a:defRPr sz="2000"/>
            </a:lvl3pPr>
            <a:lvl4pPr>
              <a:defRPr sz="19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7829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31520" y="548640"/>
            <a:ext cx="9509760" cy="1280160"/>
          </a:xfrm>
          <a:prstGeom prst="rect">
            <a:avLst/>
          </a:prstGeom>
        </p:spPr>
        <p:txBody>
          <a:body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8480" y="5486400"/>
            <a:ext cx="1472949" cy="1371600"/>
          </a:xfrm>
          <a:prstGeom prst="rect">
            <a:avLst/>
          </a:prstGeom>
        </p:spPr>
      </p:pic>
    </p:spTree>
    <p:extLst>
      <p:ext uri="{BB962C8B-B14F-4D97-AF65-F5344CB8AC3E}">
        <p14:creationId xmlns:p14="http://schemas.microsoft.com/office/powerpoint/2010/main" val="4074593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8480" y="5486400"/>
            <a:ext cx="1472949" cy="1371600"/>
          </a:xfrm>
          <a:prstGeom prst="rect">
            <a:avLst/>
          </a:prstGeom>
        </p:spPr>
      </p:pic>
    </p:spTree>
    <p:extLst>
      <p:ext uri="{BB962C8B-B14F-4D97-AF65-F5344CB8AC3E}">
        <p14:creationId xmlns:p14="http://schemas.microsoft.com/office/powerpoint/2010/main" val="1237678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8480" y="5486400"/>
            <a:ext cx="1472949" cy="1371600"/>
          </a:xfrm>
          <a:prstGeom prst="rect">
            <a:avLst/>
          </a:prstGeom>
        </p:spPr>
      </p:pic>
      <p:sp>
        <p:nvSpPr>
          <p:cNvPr id="2" name="Title 1"/>
          <p:cNvSpPr>
            <a:spLocks noGrp="1"/>
          </p:cNvSpPr>
          <p:nvPr>
            <p:ph type="title"/>
          </p:nvPr>
        </p:nvSpPr>
        <p:spPr>
          <a:xfrm>
            <a:off x="731519" y="731520"/>
            <a:ext cx="3566160" cy="2011680"/>
          </a:xfrm>
          <a:prstGeom prst="rect">
            <a:avLst/>
          </a:prstGeom>
        </p:spPr>
        <p:txBody>
          <a:bodyPr anchor="ctr"/>
          <a:lstStyle>
            <a:lvl1pPr algn="l">
              <a:defRPr sz="4000" b="0"/>
            </a:lvl1pPr>
          </a:lstStyle>
          <a:p>
            <a:r>
              <a:rPr lang="en-US" dirty="0"/>
              <a:t>Click to edit Master title style</a:t>
            </a:r>
          </a:p>
        </p:txBody>
      </p:sp>
      <p:sp>
        <p:nvSpPr>
          <p:cNvPr id="3" name="Content Placeholder 2"/>
          <p:cNvSpPr>
            <a:spLocks noGrp="1"/>
          </p:cNvSpPr>
          <p:nvPr>
            <p:ph idx="1"/>
          </p:nvPr>
        </p:nvSpPr>
        <p:spPr>
          <a:xfrm>
            <a:off x="5120640" y="1188720"/>
            <a:ext cx="6583680" cy="4297680"/>
          </a:xfrm>
        </p:spPr>
        <p:txBody>
          <a:bodyPr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bwMode="gray">
          <a:xfrm>
            <a:off x="731519" y="2926080"/>
            <a:ext cx="3566160" cy="3200400"/>
          </a:xfrm>
        </p:spPr>
        <p:txBody>
          <a:bodyPr>
            <a:normAutofit/>
          </a:bodyPr>
          <a:lstStyle>
            <a:lvl1pPr marL="0" indent="0">
              <a:buNone/>
              <a:defRPr sz="2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01506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8480" y="5486400"/>
            <a:ext cx="1472949" cy="1371600"/>
          </a:xfrm>
          <a:prstGeom prst="rect">
            <a:avLst/>
          </a:prstGeom>
        </p:spPr>
      </p:pic>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4000" b="0"/>
            </a:lvl1pPr>
          </a:lstStyle>
          <a:p>
            <a:r>
              <a:rPr lang="en-US" dirty="0"/>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2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70852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7">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16" name="Picture 15"/>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698480" y="5486400"/>
            <a:ext cx="1472949" cy="1371600"/>
          </a:xfrm>
          <a:prstGeom prst="rect">
            <a:avLst/>
          </a:prstGeom>
        </p:spPr>
      </p:pic>
      <p:sp>
        <p:nvSpPr>
          <p:cNvPr id="30" name="Title Placeholder 1"/>
          <p:cNvSpPr>
            <a:spLocks noGrp="1"/>
          </p:cNvSpPr>
          <p:nvPr>
            <p:ph type="title"/>
          </p:nvPr>
        </p:nvSpPr>
        <p:spPr bwMode="gray">
          <a:xfrm>
            <a:off x="731520" y="548640"/>
            <a:ext cx="9509760" cy="128016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731519" y="2468880"/>
            <a:ext cx="9875520" cy="420624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1178057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txStyles>
    <p:titleStyle>
      <a:lvl1pPr algn="l" defTabSz="457200" rtl="0" eaLnBrk="1" latinLnBrk="0" hangingPunct="1">
        <a:spcBef>
          <a:spcPct val="0"/>
        </a:spcBef>
        <a:buNone/>
        <a:defRPr sz="4000" b="0" i="0" kern="1200">
          <a:solidFill>
            <a:schemeClr val="bg2"/>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800"/>
        </a:spcBef>
        <a:spcAft>
          <a:spcPts val="0"/>
        </a:spcAft>
        <a:buClr>
          <a:schemeClr val="accent1"/>
        </a:buClr>
        <a:buSzPct val="80000"/>
        <a:buFont typeface="Wingdings 3" charset="2"/>
        <a:buChar char=""/>
        <a:defRPr sz="2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600"/>
        </a:spcBef>
        <a:spcAft>
          <a:spcPts val="0"/>
        </a:spcAft>
        <a:buClr>
          <a:schemeClr val="accent1"/>
        </a:buClr>
        <a:buSzPct val="80000"/>
        <a:buFont typeface="Wingdings 3" charset="2"/>
        <a:buChar char=""/>
        <a:defRPr sz="2200" b="0" i="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600"/>
        </a:spcBef>
        <a:spcAft>
          <a:spcPts val="0"/>
        </a:spcAft>
        <a:buClr>
          <a:schemeClr val="accent1"/>
        </a:buClr>
        <a:buSzPct val="80000"/>
        <a:buFont typeface="Wingdings 3" charset="2"/>
        <a:buChar char=""/>
        <a:defRPr sz="2000" b="0" i="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600"/>
        </a:spcBef>
        <a:spcAft>
          <a:spcPts val="0"/>
        </a:spcAft>
        <a:buClr>
          <a:schemeClr val="accent1"/>
        </a:buClr>
        <a:buSzPct val="80000"/>
        <a:buFont typeface="Wingdings 3" charset="2"/>
        <a:buChar char=""/>
        <a:defRPr sz="1900" b="0" i="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600"/>
        </a:spcBef>
        <a:spcAft>
          <a:spcPts val="0"/>
        </a:spcAft>
        <a:buClr>
          <a:schemeClr val="accent1"/>
        </a:buClr>
        <a:buSzPct val="80000"/>
        <a:buFont typeface="Wingdings 3" charset="2"/>
        <a:buChar char=""/>
        <a:defRPr sz="1800" b="0" i="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1"/>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2"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5"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1/16/2024</a:t>
            </a:fld>
            <a:endParaRPr lang="en-US" dirty="0"/>
          </a:p>
        </p:txBody>
      </p:sp>
      <p:sp>
        <p:nvSpPr>
          <p:cNvPr id="5" name="Footer Placeholder 4"/>
          <p:cNvSpPr>
            <a:spLocks noGrp="1"/>
          </p:cNvSpPr>
          <p:nvPr>
            <p:ph type="ftr" sz="quarter" idx="3"/>
          </p:nvPr>
        </p:nvSpPr>
        <p:spPr>
          <a:xfrm>
            <a:off x="3949149" y="6223828"/>
            <a:ext cx="4717775"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2"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393910366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p:cut/>
  </p:transition>
  <p:hf sldNum="0" hdr="0" ftr="0" dt="0"/>
  <p:txStyles>
    <p:titleStyle>
      <a:lvl1pPr algn="l" defTabSz="914377"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594" indent="-182875" algn="l" defTabSz="914377"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189"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02"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15"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28"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599960"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899953"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199945"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499938"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jp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02419"/>
            <a:ext cx="8825658" cy="2774961"/>
          </a:xfrm>
        </p:spPr>
        <p:txBody>
          <a:bodyPr anchor="t"/>
          <a:lstStyle/>
          <a:p>
            <a:r>
              <a:rPr lang="en-US" dirty="0"/>
              <a:t>Evaluation: </a:t>
            </a:r>
            <a:br>
              <a:rPr lang="en-US" dirty="0"/>
            </a:br>
            <a:r>
              <a:rPr lang="en-US" dirty="0"/>
              <a:t>The Phase Before Planning</a:t>
            </a:r>
          </a:p>
        </p:txBody>
      </p:sp>
      <p:sp>
        <p:nvSpPr>
          <p:cNvPr id="3" name="Subtitle 2"/>
          <p:cNvSpPr>
            <a:spLocks noGrp="1"/>
          </p:cNvSpPr>
          <p:nvPr>
            <p:ph type="subTitle" idx="1"/>
          </p:nvPr>
        </p:nvSpPr>
        <p:spPr>
          <a:xfrm>
            <a:off x="1154955" y="4560425"/>
            <a:ext cx="8825658" cy="1412111"/>
          </a:xfrm>
        </p:spPr>
        <p:txBody>
          <a:bodyPr>
            <a:normAutofit/>
          </a:bodyPr>
          <a:lstStyle/>
          <a:p>
            <a:pPr>
              <a:spcBef>
                <a:spcPts val="600"/>
              </a:spcBef>
            </a:pPr>
            <a:r>
              <a:rPr lang="en-US" dirty="0"/>
              <a:t>STP Meeting</a:t>
            </a:r>
          </a:p>
          <a:p>
            <a:pPr>
              <a:spcBef>
                <a:spcPts val="600"/>
              </a:spcBef>
            </a:pPr>
            <a:r>
              <a:rPr lang="en-US" dirty="0"/>
              <a:t>Wednesday, January 17, 2024</a:t>
            </a:r>
          </a:p>
        </p:txBody>
      </p:sp>
    </p:spTree>
    <p:extLst>
      <p:ext uri="{BB962C8B-B14F-4D97-AF65-F5344CB8AC3E}">
        <p14:creationId xmlns:p14="http://schemas.microsoft.com/office/powerpoint/2010/main" val="3917441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avid.fuson\Desktop\Snap6.bmp">
            <a:extLst>
              <a:ext uri="{FF2B5EF4-FFF2-40B4-BE49-F238E27FC236}">
                <a16:creationId xmlns:a16="http://schemas.microsoft.com/office/drawing/2014/main" id="{3FB66462-E8B4-4AB6-AC25-EF077FA35ACE}"/>
              </a:ext>
            </a:extLst>
          </p:cNvPr>
          <p:cNvPicPr>
            <a:picLocks noChangeAspect="1" noChangeArrowheads="1"/>
          </p:cNvPicPr>
          <p:nvPr/>
        </p:nvPicPr>
        <p:blipFill>
          <a:blip r:embed="rId2" cstate="print"/>
          <a:srcRect/>
          <a:stretch>
            <a:fillRect/>
          </a:stretch>
        </p:blipFill>
        <p:spPr bwMode="auto">
          <a:xfrm>
            <a:off x="27432" y="914400"/>
            <a:ext cx="6035040" cy="3466140"/>
          </a:xfrm>
          <a:prstGeom prst="rect">
            <a:avLst/>
          </a:prstGeom>
          <a:ln w="88900" cap="sq" cmpd="thickThin">
            <a:noFill/>
            <a:prstDash val="solid"/>
            <a:miter lim="800000"/>
          </a:ln>
          <a:effectLst/>
        </p:spPr>
      </p:pic>
      <p:pic>
        <p:nvPicPr>
          <p:cNvPr id="3" name="Picture 3" descr="C:\Users\david.fuson\Desktop\KY 11 Photos\100_2119.JPG">
            <a:extLst>
              <a:ext uri="{FF2B5EF4-FFF2-40B4-BE49-F238E27FC236}">
                <a16:creationId xmlns:a16="http://schemas.microsoft.com/office/drawing/2014/main" id="{B09CDB25-8F5E-397A-2018-FB0773EEE833}"/>
              </a:ext>
            </a:extLst>
          </p:cNvPr>
          <p:cNvPicPr>
            <a:picLocks noChangeAspect="1" noChangeArrowheads="1"/>
          </p:cNvPicPr>
          <p:nvPr/>
        </p:nvPicPr>
        <p:blipFill>
          <a:blip r:embed="rId3" cstate="print"/>
          <a:srcRect/>
          <a:stretch>
            <a:fillRect/>
          </a:stretch>
        </p:blipFill>
        <p:spPr bwMode="auto">
          <a:xfrm>
            <a:off x="6108192" y="914400"/>
            <a:ext cx="6035040" cy="4526279"/>
          </a:xfrm>
          <a:prstGeom prst="rect">
            <a:avLst/>
          </a:prstGeom>
          <a:ln w="88900" cap="sq" cmpd="thickThin">
            <a:noFill/>
            <a:prstDash val="solid"/>
            <a:miter lim="800000"/>
          </a:ln>
          <a:effectLst/>
        </p:spPr>
      </p:pic>
      <p:sp>
        <p:nvSpPr>
          <p:cNvPr id="4" name="Content Placeholder 2">
            <a:extLst>
              <a:ext uri="{FF2B5EF4-FFF2-40B4-BE49-F238E27FC236}">
                <a16:creationId xmlns:a16="http://schemas.microsoft.com/office/drawing/2014/main" id="{337E81AD-1FDB-08B8-FCE7-F1BCD7BF800D}"/>
              </a:ext>
            </a:extLst>
          </p:cNvPr>
          <p:cNvSpPr txBox="1">
            <a:spLocks/>
          </p:cNvSpPr>
          <p:nvPr/>
        </p:nvSpPr>
        <p:spPr>
          <a:xfrm>
            <a:off x="324091" y="4710896"/>
            <a:ext cx="10127848" cy="1898248"/>
          </a:xfrm>
          <a:prstGeom prst="rect">
            <a:avLst/>
          </a:prstGeom>
        </p:spPr>
        <p:txBody>
          <a:bodyPr/>
          <a:lstStyle>
            <a:lvl1pPr marL="342900" indent="-342900" algn="l" defTabSz="457200" rtl="0" eaLnBrk="1" latinLnBrk="0" hangingPunct="1">
              <a:spcBef>
                <a:spcPts val="1800"/>
              </a:spcBef>
              <a:spcAft>
                <a:spcPts val="0"/>
              </a:spcAft>
              <a:buClr>
                <a:schemeClr val="accent1"/>
              </a:buClr>
              <a:buSzPct val="80000"/>
              <a:buFont typeface="Wingdings 3" charset="2"/>
              <a:buChar char=""/>
              <a:defRPr sz="2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600"/>
              </a:spcBef>
              <a:spcAft>
                <a:spcPts val="0"/>
              </a:spcAft>
              <a:buClr>
                <a:schemeClr val="accent1"/>
              </a:buClr>
              <a:buSzPct val="80000"/>
              <a:buFont typeface="Wingdings 3" charset="2"/>
              <a:buChar char=""/>
              <a:defRPr sz="2200" b="0" i="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600"/>
              </a:spcBef>
              <a:spcAft>
                <a:spcPts val="0"/>
              </a:spcAft>
              <a:buClr>
                <a:schemeClr val="accent1"/>
              </a:buClr>
              <a:buSzPct val="80000"/>
              <a:buFont typeface="Wingdings 3" charset="2"/>
              <a:buChar char=""/>
              <a:defRPr sz="2000" b="0" i="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600"/>
              </a:spcBef>
              <a:spcAft>
                <a:spcPts val="0"/>
              </a:spcAft>
              <a:buClr>
                <a:schemeClr val="accent1"/>
              </a:buClr>
              <a:buSzPct val="80000"/>
              <a:buFont typeface="Wingdings 3" charset="2"/>
              <a:buChar char=""/>
              <a:defRPr sz="1900" b="0" i="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600"/>
              </a:spcBef>
              <a:spcAft>
                <a:spcPts val="0"/>
              </a:spcAft>
              <a:buClr>
                <a:schemeClr val="accent1"/>
              </a:buClr>
              <a:buSzPct val="80000"/>
              <a:buFont typeface="Wingdings 3" charset="2"/>
              <a:buChar char=""/>
              <a:defRPr sz="1800" b="0" i="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300"/>
              </a:spcBef>
            </a:pPr>
            <a:r>
              <a:rPr lang="en-US" dirty="0"/>
              <a:t>Improved delineation (curve signing)</a:t>
            </a:r>
          </a:p>
          <a:p>
            <a:pPr>
              <a:spcBef>
                <a:spcPts val="300"/>
              </a:spcBef>
            </a:pPr>
            <a:r>
              <a:rPr lang="en-US" dirty="0"/>
              <a:t>Tree Removal</a:t>
            </a:r>
          </a:p>
          <a:p>
            <a:pPr>
              <a:spcBef>
                <a:spcPts val="300"/>
              </a:spcBef>
            </a:pPr>
            <a:r>
              <a:rPr lang="en-US" dirty="0"/>
              <a:t>Roadside regrading (especially the inside of the curve for sight distance)</a:t>
            </a:r>
          </a:p>
          <a:p>
            <a:pPr>
              <a:spcBef>
                <a:spcPts val="300"/>
              </a:spcBef>
            </a:pPr>
            <a:r>
              <a:rPr lang="en-US" dirty="0"/>
              <a:t>Pavement widening to obtain edgeline rumble strips and 2’ of paved shoulder</a:t>
            </a:r>
          </a:p>
          <a:p>
            <a:pPr>
              <a:spcBef>
                <a:spcPts val="0"/>
              </a:spcBef>
            </a:pPr>
            <a:endParaRPr lang="en-US" dirty="0"/>
          </a:p>
        </p:txBody>
      </p:sp>
    </p:spTree>
    <p:extLst>
      <p:ext uri="{BB962C8B-B14F-4D97-AF65-F5344CB8AC3E}">
        <p14:creationId xmlns:p14="http://schemas.microsoft.com/office/powerpoint/2010/main" val="208330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37E81AD-1FDB-08B8-FCE7-F1BCD7BF800D}"/>
              </a:ext>
            </a:extLst>
          </p:cNvPr>
          <p:cNvSpPr txBox="1">
            <a:spLocks/>
          </p:cNvSpPr>
          <p:nvPr/>
        </p:nvSpPr>
        <p:spPr>
          <a:xfrm>
            <a:off x="324091" y="4953965"/>
            <a:ext cx="10127848" cy="1579944"/>
          </a:xfrm>
          <a:prstGeom prst="rect">
            <a:avLst/>
          </a:prstGeom>
        </p:spPr>
        <p:txBody>
          <a:bodyPr/>
          <a:lstStyle>
            <a:lvl1pPr marL="342900" indent="-342900" algn="l" defTabSz="457200" rtl="0" eaLnBrk="1" latinLnBrk="0" hangingPunct="1">
              <a:spcBef>
                <a:spcPts val="1800"/>
              </a:spcBef>
              <a:spcAft>
                <a:spcPts val="0"/>
              </a:spcAft>
              <a:buClr>
                <a:schemeClr val="accent1"/>
              </a:buClr>
              <a:buSzPct val="80000"/>
              <a:buFont typeface="Wingdings 3" charset="2"/>
              <a:buChar char=""/>
              <a:defRPr sz="2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600"/>
              </a:spcBef>
              <a:spcAft>
                <a:spcPts val="0"/>
              </a:spcAft>
              <a:buClr>
                <a:schemeClr val="accent1"/>
              </a:buClr>
              <a:buSzPct val="80000"/>
              <a:buFont typeface="Wingdings 3" charset="2"/>
              <a:buChar char=""/>
              <a:defRPr sz="2200" b="0" i="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600"/>
              </a:spcBef>
              <a:spcAft>
                <a:spcPts val="0"/>
              </a:spcAft>
              <a:buClr>
                <a:schemeClr val="accent1"/>
              </a:buClr>
              <a:buSzPct val="80000"/>
              <a:buFont typeface="Wingdings 3" charset="2"/>
              <a:buChar char=""/>
              <a:defRPr sz="2000" b="0" i="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600"/>
              </a:spcBef>
              <a:spcAft>
                <a:spcPts val="0"/>
              </a:spcAft>
              <a:buClr>
                <a:schemeClr val="accent1"/>
              </a:buClr>
              <a:buSzPct val="80000"/>
              <a:buFont typeface="Wingdings 3" charset="2"/>
              <a:buChar char=""/>
              <a:defRPr sz="1900" b="0" i="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600"/>
              </a:spcBef>
              <a:spcAft>
                <a:spcPts val="0"/>
              </a:spcAft>
              <a:buClr>
                <a:schemeClr val="accent1"/>
              </a:buClr>
              <a:buSzPct val="80000"/>
              <a:buFont typeface="Wingdings 3" charset="2"/>
              <a:buChar char=""/>
              <a:defRPr sz="1800" b="0" i="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300"/>
              </a:spcBef>
            </a:pPr>
            <a:r>
              <a:rPr lang="en-US" dirty="0"/>
              <a:t>Added Drop Box Inlet to eliminate roadside hole</a:t>
            </a:r>
          </a:p>
          <a:p>
            <a:pPr>
              <a:spcBef>
                <a:spcPts val="300"/>
              </a:spcBef>
            </a:pPr>
            <a:r>
              <a:rPr lang="en-US" dirty="0"/>
              <a:t>Roadside regrading (improve ditch flow to DBI)</a:t>
            </a:r>
          </a:p>
          <a:p>
            <a:pPr>
              <a:spcBef>
                <a:spcPts val="300"/>
              </a:spcBef>
            </a:pPr>
            <a:r>
              <a:rPr lang="en-US" dirty="0"/>
              <a:t>Pavement widening to obtain edgeline rumble strips and 1’ of paved shoulder</a:t>
            </a:r>
          </a:p>
          <a:p>
            <a:pPr>
              <a:spcBef>
                <a:spcPts val="0"/>
              </a:spcBef>
            </a:pPr>
            <a:endParaRPr lang="en-US" dirty="0"/>
          </a:p>
        </p:txBody>
      </p:sp>
      <p:pic>
        <p:nvPicPr>
          <p:cNvPr id="5" name="Picture 3" descr="C:\Users\david.fuson\Desktop\Snap11.bmp">
            <a:extLst>
              <a:ext uri="{FF2B5EF4-FFF2-40B4-BE49-F238E27FC236}">
                <a16:creationId xmlns:a16="http://schemas.microsoft.com/office/drawing/2014/main" id="{CDF516F3-4997-F5FA-6E2B-2695C35ECD9B}"/>
              </a:ext>
            </a:extLst>
          </p:cNvPr>
          <p:cNvPicPr>
            <a:picLocks noChangeArrowheads="1"/>
          </p:cNvPicPr>
          <p:nvPr/>
        </p:nvPicPr>
        <p:blipFill>
          <a:blip r:embed="rId2" cstate="print"/>
          <a:srcRect/>
          <a:stretch>
            <a:fillRect/>
          </a:stretch>
        </p:blipFill>
        <p:spPr bwMode="auto">
          <a:xfrm>
            <a:off x="324090" y="324091"/>
            <a:ext cx="6423951" cy="4386804"/>
          </a:xfrm>
          <a:prstGeom prst="rect">
            <a:avLst/>
          </a:prstGeom>
          <a:ln w="88900" cap="sq" cmpd="thickThin">
            <a:noFill/>
            <a:prstDash val="solid"/>
            <a:miter lim="800000"/>
          </a:ln>
          <a:effectLst/>
        </p:spPr>
      </p:pic>
      <p:pic>
        <p:nvPicPr>
          <p:cNvPr id="6" name="Picture 2" descr="C:\Users\david.fuson\Desktop\KY 11 Photos\100_2077.JPG">
            <a:extLst>
              <a:ext uri="{FF2B5EF4-FFF2-40B4-BE49-F238E27FC236}">
                <a16:creationId xmlns:a16="http://schemas.microsoft.com/office/drawing/2014/main" id="{59D4F7B1-F93B-EF02-49DD-67AC9C391C51}"/>
              </a:ext>
            </a:extLst>
          </p:cNvPr>
          <p:cNvPicPr>
            <a:picLocks noChangeAspect="1" noChangeArrowheads="1"/>
          </p:cNvPicPr>
          <p:nvPr/>
        </p:nvPicPr>
        <p:blipFill>
          <a:blip r:embed="rId3" cstate="print"/>
          <a:srcRect/>
          <a:stretch>
            <a:fillRect/>
          </a:stretch>
        </p:blipFill>
        <p:spPr bwMode="auto">
          <a:xfrm>
            <a:off x="6910086" y="1152370"/>
            <a:ext cx="5136690" cy="4281943"/>
          </a:xfrm>
          <a:prstGeom prst="rect">
            <a:avLst/>
          </a:prstGeom>
          <a:ln w="88900" cap="sq" cmpd="thickThin">
            <a:noFill/>
            <a:prstDash val="solid"/>
            <a:miter lim="800000"/>
          </a:ln>
          <a:effectLst/>
        </p:spPr>
      </p:pic>
    </p:spTree>
    <p:extLst>
      <p:ext uri="{BB962C8B-B14F-4D97-AF65-F5344CB8AC3E}">
        <p14:creationId xmlns:p14="http://schemas.microsoft.com/office/powerpoint/2010/main" val="2344132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37E81AD-1FDB-08B8-FCE7-F1BCD7BF800D}"/>
              </a:ext>
            </a:extLst>
          </p:cNvPr>
          <p:cNvSpPr txBox="1">
            <a:spLocks/>
          </p:cNvSpPr>
          <p:nvPr/>
        </p:nvSpPr>
        <p:spPr>
          <a:xfrm>
            <a:off x="324091" y="1736203"/>
            <a:ext cx="5451676" cy="3819645"/>
          </a:xfrm>
          <a:prstGeom prst="rect">
            <a:avLst/>
          </a:prstGeom>
        </p:spPr>
        <p:txBody>
          <a:bodyPr/>
          <a:lstStyle>
            <a:lvl1pPr marL="342900" indent="-342900" algn="l" defTabSz="457200" rtl="0" eaLnBrk="1" latinLnBrk="0" hangingPunct="1">
              <a:spcBef>
                <a:spcPts val="1800"/>
              </a:spcBef>
              <a:spcAft>
                <a:spcPts val="0"/>
              </a:spcAft>
              <a:buClr>
                <a:schemeClr val="accent1"/>
              </a:buClr>
              <a:buSzPct val="80000"/>
              <a:buFont typeface="Wingdings 3" charset="2"/>
              <a:buChar char=""/>
              <a:defRPr sz="2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600"/>
              </a:spcBef>
              <a:spcAft>
                <a:spcPts val="0"/>
              </a:spcAft>
              <a:buClr>
                <a:schemeClr val="accent1"/>
              </a:buClr>
              <a:buSzPct val="80000"/>
              <a:buFont typeface="Wingdings 3" charset="2"/>
              <a:buChar char=""/>
              <a:defRPr sz="2200" b="0" i="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600"/>
              </a:spcBef>
              <a:spcAft>
                <a:spcPts val="0"/>
              </a:spcAft>
              <a:buClr>
                <a:schemeClr val="accent1"/>
              </a:buClr>
              <a:buSzPct val="80000"/>
              <a:buFont typeface="Wingdings 3" charset="2"/>
              <a:buChar char=""/>
              <a:defRPr sz="2000" b="0" i="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600"/>
              </a:spcBef>
              <a:spcAft>
                <a:spcPts val="0"/>
              </a:spcAft>
              <a:buClr>
                <a:schemeClr val="accent1"/>
              </a:buClr>
              <a:buSzPct val="80000"/>
              <a:buFont typeface="Wingdings 3" charset="2"/>
              <a:buChar char=""/>
              <a:defRPr sz="1900" b="0" i="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600"/>
              </a:spcBef>
              <a:spcAft>
                <a:spcPts val="0"/>
              </a:spcAft>
              <a:buClr>
                <a:schemeClr val="accent1"/>
              </a:buClr>
              <a:buSzPct val="80000"/>
              <a:buFont typeface="Wingdings 3" charset="2"/>
              <a:buChar char=""/>
              <a:defRPr sz="1800" b="0" i="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300"/>
              </a:spcBef>
            </a:pPr>
            <a:r>
              <a:rPr lang="en-US" dirty="0"/>
              <a:t>Pavement widening to obtain edgeline rumble strips and 1’ of paved shoulder</a:t>
            </a:r>
          </a:p>
          <a:p>
            <a:pPr>
              <a:spcBef>
                <a:spcPts val="300"/>
              </a:spcBef>
            </a:pPr>
            <a:r>
              <a:rPr lang="en-US" dirty="0"/>
              <a:t>DGA wedge</a:t>
            </a:r>
          </a:p>
          <a:p>
            <a:pPr>
              <a:spcBef>
                <a:spcPts val="300"/>
              </a:spcBef>
            </a:pPr>
            <a:r>
              <a:rPr lang="en-US" dirty="0"/>
              <a:t>Roadside Regrading</a:t>
            </a:r>
          </a:p>
          <a:p>
            <a:pPr>
              <a:spcBef>
                <a:spcPts val="0"/>
              </a:spcBef>
            </a:pPr>
            <a:endParaRPr lang="en-US" dirty="0"/>
          </a:p>
        </p:txBody>
      </p:sp>
      <p:pic>
        <p:nvPicPr>
          <p:cNvPr id="2" name="Picture 4" descr="C:\Users\david.fuson\Desktop\KY 11 Photos\100_2074.JPG">
            <a:extLst>
              <a:ext uri="{FF2B5EF4-FFF2-40B4-BE49-F238E27FC236}">
                <a16:creationId xmlns:a16="http://schemas.microsoft.com/office/drawing/2014/main" id="{4FBAB99F-9B70-E8B7-0851-35FC070497E5}"/>
              </a:ext>
            </a:extLst>
          </p:cNvPr>
          <p:cNvPicPr>
            <a:picLocks noChangeAspect="1" noChangeArrowheads="1"/>
          </p:cNvPicPr>
          <p:nvPr/>
        </p:nvPicPr>
        <p:blipFill>
          <a:blip r:embed="rId2" cstate="print"/>
          <a:stretch>
            <a:fillRect/>
          </a:stretch>
        </p:blipFill>
        <p:spPr bwMode="auto">
          <a:xfrm>
            <a:off x="6219464" y="738474"/>
            <a:ext cx="5737185" cy="4689912"/>
          </a:xfrm>
          <a:prstGeom prst="rect">
            <a:avLst/>
          </a:prstGeom>
          <a:ln w="88900" cap="sq" cmpd="thickThin">
            <a:noFill/>
            <a:prstDash val="solid"/>
            <a:miter lim="800000"/>
          </a:ln>
          <a:effectLst/>
        </p:spPr>
      </p:pic>
    </p:spTree>
    <p:extLst>
      <p:ext uri="{BB962C8B-B14F-4D97-AF65-F5344CB8AC3E}">
        <p14:creationId xmlns:p14="http://schemas.microsoft.com/office/powerpoint/2010/main" val="1026772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37E81AD-1FDB-08B8-FCE7-F1BCD7BF800D}"/>
              </a:ext>
            </a:extLst>
          </p:cNvPr>
          <p:cNvSpPr txBox="1">
            <a:spLocks/>
          </p:cNvSpPr>
          <p:nvPr/>
        </p:nvSpPr>
        <p:spPr>
          <a:xfrm>
            <a:off x="324091" y="856527"/>
            <a:ext cx="5451676" cy="4699321"/>
          </a:xfrm>
          <a:prstGeom prst="rect">
            <a:avLst/>
          </a:prstGeom>
        </p:spPr>
        <p:txBody>
          <a:bodyPr/>
          <a:lstStyle>
            <a:lvl1pPr marL="342900" indent="-342900" algn="l" defTabSz="457200" rtl="0" eaLnBrk="1" latinLnBrk="0" hangingPunct="1">
              <a:spcBef>
                <a:spcPts val="1800"/>
              </a:spcBef>
              <a:spcAft>
                <a:spcPts val="0"/>
              </a:spcAft>
              <a:buClr>
                <a:schemeClr val="accent1"/>
              </a:buClr>
              <a:buSzPct val="80000"/>
              <a:buFont typeface="Wingdings 3" charset="2"/>
              <a:buChar char=""/>
              <a:defRPr sz="2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600"/>
              </a:spcBef>
              <a:spcAft>
                <a:spcPts val="0"/>
              </a:spcAft>
              <a:buClr>
                <a:schemeClr val="accent1"/>
              </a:buClr>
              <a:buSzPct val="80000"/>
              <a:buFont typeface="Wingdings 3" charset="2"/>
              <a:buChar char=""/>
              <a:defRPr sz="2200" b="0" i="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600"/>
              </a:spcBef>
              <a:spcAft>
                <a:spcPts val="0"/>
              </a:spcAft>
              <a:buClr>
                <a:schemeClr val="accent1"/>
              </a:buClr>
              <a:buSzPct val="80000"/>
              <a:buFont typeface="Wingdings 3" charset="2"/>
              <a:buChar char=""/>
              <a:defRPr sz="2000" b="0" i="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600"/>
              </a:spcBef>
              <a:spcAft>
                <a:spcPts val="0"/>
              </a:spcAft>
              <a:buClr>
                <a:schemeClr val="accent1"/>
              </a:buClr>
              <a:buSzPct val="80000"/>
              <a:buFont typeface="Wingdings 3" charset="2"/>
              <a:buChar char=""/>
              <a:defRPr sz="1900" b="0" i="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600"/>
              </a:spcBef>
              <a:spcAft>
                <a:spcPts val="0"/>
              </a:spcAft>
              <a:buClr>
                <a:schemeClr val="accent1"/>
              </a:buClr>
              <a:buSzPct val="80000"/>
              <a:buFont typeface="Wingdings 3" charset="2"/>
              <a:buChar char=""/>
              <a:defRPr sz="1800" b="0" i="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300"/>
              </a:spcBef>
            </a:pPr>
            <a:r>
              <a:rPr lang="en-US" dirty="0"/>
              <a:t>Pavement widening to obtain edgeline rumble strips and 1’ of paved shoulder</a:t>
            </a:r>
          </a:p>
          <a:p>
            <a:pPr>
              <a:spcBef>
                <a:spcPts val="300"/>
              </a:spcBef>
            </a:pPr>
            <a:r>
              <a:rPr lang="en-US" dirty="0"/>
              <a:t>DGA wedge</a:t>
            </a:r>
          </a:p>
          <a:p>
            <a:pPr>
              <a:spcBef>
                <a:spcPts val="300"/>
              </a:spcBef>
            </a:pPr>
            <a:r>
              <a:rPr lang="en-US" dirty="0"/>
              <a:t>Roadside Regrading</a:t>
            </a:r>
          </a:p>
          <a:p>
            <a:pPr>
              <a:spcBef>
                <a:spcPts val="300"/>
              </a:spcBef>
            </a:pPr>
            <a:r>
              <a:rPr lang="en-US" dirty="0"/>
              <a:t>Hoe ram 3-4 ft from rock face to improve sight distance around curve</a:t>
            </a:r>
          </a:p>
          <a:p>
            <a:pPr>
              <a:spcBef>
                <a:spcPts val="300"/>
              </a:spcBef>
            </a:pPr>
            <a:r>
              <a:rPr lang="en-US" dirty="0"/>
              <a:t>Improve delineation (curve signing)</a:t>
            </a:r>
          </a:p>
          <a:p>
            <a:pPr>
              <a:spcBef>
                <a:spcPts val="300"/>
              </a:spcBef>
            </a:pPr>
            <a:r>
              <a:rPr lang="en-US" dirty="0"/>
              <a:t>Superelevation improvement</a:t>
            </a:r>
          </a:p>
          <a:p>
            <a:pPr>
              <a:spcBef>
                <a:spcPts val="300"/>
              </a:spcBef>
            </a:pPr>
            <a:r>
              <a:rPr lang="en-US" dirty="0"/>
              <a:t>Remove &amp; replace substandard guardrail</a:t>
            </a:r>
          </a:p>
          <a:p>
            <a:pPr>
              <a:spcBef>
                <a:spcPts val="0"/>
              </a:spcBef>
            </a:pPr>
            <a:endParaRPr lang="en-US" dirty="0"/>
          </a:p>
        </p:txBody>
      </p:sp>
      <p:pic>
        <p:nvPicPr>
          <p:cNvPr id="3" name="Picture 2" descr="C:\Users\david.fuson\Desktop\KY 11 Photos\100_2102.JPG">
            <a:extLst>
              <a:ext uri="{FF2B5EF4-FFF2-40B4-BE49-F238E27FC236}">
                <a16:creationId xmlns:a16="http://schemas.microsoft.com/office/drawing/2014/main" id="{68B72E87-20DE-C534-D216-556677344D55}"/>
              </a:ext>
            </a:extLst>
          </p:cNvPr>
          <p:cNvPicPr>
            <a:picLocks noChangeAspect="1" noChangeArrowheads="1"/>
          </p:cNvPicPr>
          <p:nvPr/>
        </p:nvPicPr>
        <p:blipFill>
          <a:blip r:embed="rId2" cstate="print"/>
          <a:srcRect/>
          <a:stretch>
            <a:fillRect/>
          </a:stretch>
        </p:blipFill>
        <p:spPr bwMode="auto">
          <a:xfrm>
            <a:off x="6096000" y="411139"/>
            <a:ext cx="5841357" cy="5017247"/>
          </a:xfrm>
          <a:prstGeom prst="rect">
            <a:avLst/>
          </a:prstGeom>
          <a:ln w="88900" cap="sq" cmpd="thickThin">
            <a:noFill/>
            <a:prstDash val="solid"/>
            <a:miter lim="800000"/>
          </a:ln>
          <a:effectLst/>
        </p:spPr>
      </p:pic>
    </p:spTree>
    <p:extLst>
      <p:ext uri="{BB962C8B-B14F-4D97-AF65-F5344CB8AC3E}">
        <p14:creationId xmlns:p14="http://schemas.microsoft.com/office/powerpoint/2010/main" val="1954852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AF91E-CDC1-6EF7-9EE8-2B177BD423DD}"/>
              </a:ext>
            </a:extLst>
          </p:cNvPr>
          <p:cNvSpPr>
            <a:spLocks noGrp="1"/>
          </p:cNvSpPr>
          <p:nvPr>
            <p:ph type="title"/>
          </p:nvPr>
        </p:nvSpPr>
        <p:spPr/>
        <p:txBody>
          <a:bodyPr/>
          <a:lstStyle/>
          <a:p>
            <a:r>
              <a:rPr lang="en-US" dirty="0"/>
              <a:t>Targeted Guardrail End Treatments</a:t>
            </a:r>
          </a:p>
        </p:txBody>
      </p:sp>
      <p:sp>
        <p:nvSpPr>
          <p:cNvPr id="3" name="Content Placeholder 2">
            <a:extLst>
              <a:ext uri="{FF2B5EF4-FFF2-40B4-BE49-F238E27FC236}">
                <a16:creationId xmlns:a16="http://schemas.microsoft.com/office/drawing/2014/main" id="{5B226C0E-57EE-2785-0F84-B6AE5F787CFE}"/>
              </a:ext>
            </a:extLst>
          </p:cNvPr>
          <p:cNvSpPr>
            <a:spLocks noGrp="1"/>
          </p:cNvSpPr>
          <p:nvPr>
            <p:ph idx="1"/>
          </p:nvPr>
        </p:nvSpPr>
        <p:spPr/>
        <p:txBody>
          <a:bodyPr/>
          <a:lstStyle/>
          <a:p>
            <a:r>
              <a:rPr lang="en-US" dirty="0"/>
              <a:t>Spearing (i.e. no end treatment)</a:t>
            </a:r>
          </a:p>
          <a:p>
            <a:r>
              <a:rPr lang="en-US" dirty="0"/>
              <a:t>Type 7 (i.e. a turndown end treatment)</a:t>
            </a:r>
          </a:p>
          <a:p>
            <a:r>
              <a:rPr lang="en-US" dirty="0"/>
              <a:t>“Dipping” Type 3 (i.e. a buried in backslope end treatment that “dips” below the near edge of pavement)</a:t>
            </a:r>
          </a:p>
          <a:p>
            <a:r>
              <a:rPr lang="en-US" dirty="0"/>
              <a:t>Breakaway Cable Terminals (i.e. BCTs – our old Type 4)</a:t>
            </a:r>
          </a:p>
        </p:txBody>
      </p:sp>
    </p:spTree>
    <p:extLst>
      <p:ext uri="{BB962C8B-B14F-4D97-AF65-F5344CB8AC3E}">
        <p14:creationId xmlns:p14="http://schemas.microsoft.com/office/powerpoint/2010/main" val="2696190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66F5A3-EA72-1EE3-8FBE-160706F0ADB0}"/>
              </a:ext>
            </a:extLst>
          </p:cNvPr>
          <p:cNvPicPr>
            <a:picLocks noChangeAspect="1"/>
          </p:cNvPicPr>
          <p:nvPr/>
        </p:nvPicPr>
        <p:blipFill>
          <a:blip r:embed="rId2"/>
          <a:stretch>
            <a:fillRect/>
          </a:stretch>
        </p:blipFill>
        <p:spPr>
          <a:xfrm>
            <a:off x="0" y="0"/>
            <a:ext cx="5127585" cy="6858978"/>
          </a:xfrm>
          <a:prstGeom prst="rect">
            <a:avLst/>
          </a:prstGeom>
        </p:spPr>
      </p:pic>
      <p:sp>
        <p:nvSpPr>
          <p:cNvPr id="3" name="Content Placeholder 2">
            <a:extLst>
              <a:ext uri="{FF2B5EF4-FFF2-40B4-BE49-F238E27FC236}">
                <a16:creationId xmlns:a16="http://schemas.microsoft.com/office/drawing/2014/main" id="{F1317F38-E74B-A860-4019-BD5B4DD152D0}"/>
              </a:ext>
            </a:extLst>
          </p:cNvPr>
          <p:cNvSpPr txBox="1">
            <a:spLocks/>
          </p:cNvSpPr>
          <p:nvPr/>
        </p:nvSpPr>
        <p:spPr>
          <a:xfrm>
            <a:off x="5578998" y="1794076"/>
            <a:ext cx="5451676" cy="3819645"/>
          </a:xfrm>
          <a:prstGeom prst="rect">
            <a:avLst/>
          </a:prstGeom>
        </p:spPr>
        <p:txBody>
          <a:bodyPr/>
          <a:lstStyle>
            <a:lvl1pPr marL="342900" indent="-342900" algn="l" defTabSz="457200" rtl="0" eaLnBrk="1" latinLnBrk="0" hangingPunct="1">
              <a:spcBef>
                <a:spcPts val="1800"/>
              </a:spcBef>
              <a:spcAft>
                <a:spcPts val="0"/>
              </a:spcAft>
              <a:buClr>
                <a:schemeClr val="accent1"/>
              </a:buClr>
              <a:buSzPct val="80000"/>
              <a:buFont typeface="Wingdings 3" charset="2"/>
              <a:buChar char=""/>
              <a:defRPr sz="2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600"/>
              </a:spcBef>
              <a:spcAft>
                <a:spcPts val="0"/>
              </a:spcAft>
              <a:buClr>
                <a:schemeClr val="accent1"/>
              </a:buClr>
              <a:buSzPct val="80000"/>
              <a:buFont typeface="Wingdings 3" charset="2"/>
              <a:buChar char=""/>
              <a:defRPr sz="2200" b="0" i="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600"/>
              </a:spcBef>
              <a:spcAft>
                <a:spcPts val="0"/>
              </a:spcAft>
              <a:buClr>
                <a:schemeClr val="accent1"/>
              </a:buClr>
              <a:buSzPct val="80000"/>
              <a:buFont typeface="Wingdings 3" charset="2"/>
              <a:buChar char=""/>
              <a:defRPr sz="2000" b="0" i="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600"/>
              </a:spcBef>
              <a:spcAft>
                <a:spcPts val="0"/>
              </a:spcAft>
              <a:buClr>
                <a:schemeClr val="accent1"/>
              </a:buClr>
              <a:buSzPct val="80000"/>
              <a:buFont typeface="Wingdings 3" charset="2"/>
              <a:buChar char=""/>
              <a:defRPr sz="1900" b="0" i="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600"/>
              </a:spcBef>
              <a:spcAft>
                <a:spcPts val="0"/>
              </a:spcAft>
              <a:buClr>
                <a:schemeClr val="accent1"/>
              </a:buClr>
              <a:buSzPct val="80000"/>
              <a:buFont typeface="Wingdings 3" charset="2"/>
              <a:buChar char=""/>
              <a:defRPr sz="1800" b="0" i="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300"/>
              </a:spcBef>
            </a:pPr>
            <a:r>
              <a:rPr lang="en-US" dirty="0"/>
              <a:t>Spearing ends</a:t>
            </a:r>
          </a:p>
          <a:p>
            <a:pPr>
              <a:spcBef>
                <a:spcPts val="0"/>
              </a:spcBef>
            </a:pPr>
            <a:endParaRPr lang="en-US" dirty="0"/>
          </a:p>
        </p:txBody>
      </p:sp>
    </p:spTree>
    <p:extLst>
      <p:ext uri="{BB962C8B-B14F-4D97-AF65-F5344CB8AC3E}">
        <p14:creationId xmlns:p14="http://schemas.microsoft.com/office/powerpoint/2010/main" val="791972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317F38-E74B-A860-4019-BD5B4DD152D0}"/>
              </a:ext>
            </a:extLst>
          </p:cNvPr>
          <p:cNvSpPr txBox="1">
            <a:spLocks/>
          </p:cNvSpPr>
          <p:nvPr/>
        </p:nvSpPr>
        <p:spPr>
          <a:xfrm>
            <a:off x="7199453" y="1805650"/>
            <a:ext cx="4687747" cy="3611301"/>
          </a:xfrm>
          <a:prstGeom prst="rect">
            <a:avLst/>
          </a:prstGeom>
        </p:spPr>
        <p:txBody>
          <a:bodyPr/>
          <a:lstStyle>
            <a:lvl1pPr marL="342900" indent="-342900" algn="l" defTabSz="457200" rtl="0" eaLnBrk="1" latinLnBrk="0" hangingPunct="1">
              <a:spcBef>
                <a:spcPts val="1800"/>
              </a:spcBef>
              <a:spcAft>
                <a:spcPts val="0"/>
              </a:spcAft>
              <a:buClr>
                <a:schemeClr val="accent1"/>
              </a:buClr>
              <a:buSzPct val="80000"/>
              <a:buFont typeface="Wingdings 3" charset="2"/>
              <a:buChar char=""/>
              <a:defRPr sz="2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600"/>
              </a:spcBef>
              <a:spcAft>
                <a:spcPts val="0"/>
              </a:spcAft>
              <a:buClr>
                <a:schemeClr val="accent1"/>
              </a:buClr>
              <a:buSzPct val="80000"/>
              <a:buFont typeface="Wingdings 3" charset="2"/>
              <a:buChar char=""/>
              <a:defRPr sz="2200" b="0" i="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600"/>
              </a:spcBef>
              <a:spcAft>
                <a:spcPts val="0"/>
              </a:spcAft>
              <a:buClr>
                <a:schemeClr val="accent1"/>
              </a:buClr>
              <a:buSzPct val="80000"/>
              <a:buFont typeface="Wingdings 3" charset="2"/>
              <a:buChar char=""/>
              <a:defRPr sz="2000" b="0" i="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600"/>
              </a:spcBef>
              <a:spcAft>
                <a:spcPts val="0"/>
              </a:spcAft>
              <a:buClr>
                <a:schemeClr val="accent1"/>
              </a:buClr>
              <a:buSzPct val="80000"/>
              <a:buFont typeface="Wingdings 3" charset="2"/>
              <a:buChar char=""/>
              <a:defRPr sz="1900" b="0" i="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600"/>
              </a:spcBef>
              <a:spcAft>
                <a:spcPts val="0"/>
              </a:spcAft>
              <a:buClr>
                <a:schemeClr val="accent1"/>
              </a:buClr>
              <a:buSzPct val="80000"/>
              <a:buFont typeface="Wingdings 3" charset="2"/>
              <a:buChar char=""/>
              <a:defRPr sz="1800" b="0" i="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300"/>
              </a:spcBef>
            </a:pPr>
            <a:r>
              <a:rPr lang="en-US" dirty="0"/>
              <a:t>Type 7 turndown</a:t>
            </a:r>
          </a:p>
          <a:p>
            <a:pPr lvl="1">
              <a:spcBef>
                <a:spcPts val="300"/>
              </a:spcBef>
            </a:pPr>
            <a:r>
              <a:rPr lang="en-US" dirty="0"/>
              <a:t>can launch small/light vehicles airborne</a:t>
            </a:r>
          </a:p>
          <a:p>
            <a:pPr>
              <a:spcBef>
                <a:spcPts val="0"/>
              </a:spcBef>
            </a:pPr>
            <a:endParaRPr lang="en-US" dirty="0"/>
          </a:p>
        </p:txBody>
      </p:sp>
      <p:pic>
        <p:nvPicPr>
          <p:cNvPr id="4" name="Picture 3">
            <a:extLst>
              <a:ext uri="{FF2B5EF4-FFF2-40B4-BE49-F238E27FC236}">
                <a16:creationId xmlns:a16="http://schemas.microsoft.com/office/drawing/2014/main" id="{1CEF3EE0-BEC5-5D13-FB7F-7A90F46AA96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7198" y="457199"/>
            <a:ext cx="6307647" cy="5943600"/>
          </a:xfrm>
          <a:prstGeom prst="rect">
            <a:avLst/>
          </a:prstGeom>
        </p:spPr>
      </p:pic>
    </p:spTree>
    <p:extLst>
      <p:ext uri="{BB962C8B-B14F-4D97-AF65-F5344CB8AC3E}">
        <p14:creationId xmlns:p14="http://schemas.microsoft.com/office/powerpoint/2010/main" val="1710497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317F38-E74B-A860-4019-BD5B4DD152D0}"/>
              </a:ext>
            </a:extLst>
          </p:cNvPr>
          <p:cNvSpPr txBox="1">
            <a:spLocks/>
          </p:cNvSpPr>
          <p:nvPr/>
        </p:nvSpPr>
        <p:spPr>
          <a:xfrm>
            <a:off x="8206451" y="2303362"/>
            <a:ext cx="3680749" cy="3113589"/>
          </a:xfrm>
          <a:prstGeom prst="rect">
            <a:avLst/>
          </a:prstGeom>
        </p:spPr>
        <p:txBody>
          <a:bodyPr/>
          <a:lstStyle>
            <a:lvl1pPr marL="342900" indent="-342900" algn="l" defTabSz="457200" rtl="0" eaLnBrk="1" latinLnBrk="0" hangingPunct="1">
              <a:spcBef>
                <a:spcPts val="1800"/>
              </a:spcBef>
              <a:spcAft>
                <a:spcPts val="0"/>
              </a:spcAft>
              <a:buClr>
                <a:schemeClr val="accent1"/>
              </a:buClr>
              <a:buSzPct val="80000"/>
              <a:buFont typeface="Wingdings 3" charset="2"/>
              <a:buChar char=""/>
              <a:defRPr sz="2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600"/>
              </a:spcBef>
              <a:spcAft>
                <a:spcPts val="0"/>
              </a:spcAft>
              <a:buClr>
                <a:schemeClr val="accent1"/>
              </a:buClr>
              <a:buSzPct val="80000"/>
              <a:buFont typeface="Wingdings 3" charset="2"/>
              <a:buChar char=""/>
              <a:defRPr sz="2200" b="0" i="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600"/>
              </a:spcBef>
              <a:spcAft>
                <a:spcPts val="0"/>
              </a:spcAft>
              <a:buClr>
                <a:schemeClr val="accent1"/>
              </a:buClr>
              <a:buSzPct val="80000"/>
              <a:buFont typeface="Wingdings 3" charset="2"/>
              <a:buChar char=""/>
              <a:defRPr sz="2000" b="0" i="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600"/>
              </a:spcBef>
              <a:spcAft>
                <a:spcPts val="0"/>
              </a:spcAft>
              <a:buClr>
                <a:schemeClr val="accent1"/>
              </a:buClr>
              <a:buSzPct val="80000"/>
              <a:buFont typeface="Wingdings 3" charset="2"/>
              <a:buChar char=""/>
              <a:defRPr sz="1900" b="0" i="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600"/>
              </a:spcBef>
              <a:spcAft>
                <a:spcPts val="0"/>
              </a:spcAft>
              <a:buClr>
                <a:schemeClr val="accent1"/>
              </a:buClr>
              <a:buSzPct val="80000"/>
              <a:buFont typeface="Wingdings 3" charset="2"/>
              <a:buChar char=""/>
              <a:defRPr sz="1800" b="0" i="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300"/>
              </a:spcBef>
            </a:pPr>
            <a:r>
              <a:rPr lang="en-US" dirty="0"/>
              <a:t>“Dipping” Type 3</a:t>
            </a:r>
          </a:p>
          <a:p>
            <a:pPr lvl="1">
              <a:spcBef>
                <a:spcPts val="300"/>
              </a:spcBef>
            </a:pPr>
            <a:r>
              <a:rPr lang="en-US" dirty="0"/>
              <a:t>can act like a Type 7 and launch errant vehicles airborne (and not just small/light vehicle)</a:t>
            </a:r>
          </a:p>
          <a:p>
            <a:pPr>
              <a:spcBef>
                <a:spcPts val="0"/>
              </a:spcBef>
            </a:pPr>
            <a:endParaRPr lang="en-US" dirty="0"/>
          </a:p>
        </p:txBody>
      </p:sp>
      <p:pic>
        <p:nvPicPr>
          <p:cNvPr id="5" name="Picture 4">
            <a:extLst>
              <a:ext uri="{FF2B5EF4-FFF2-40B4-BE49-F238E27FC236}">
                <a16:creationId xmlns:a16="http://schemas.microsoft.com/office/drawing/2014/main" id="{44BBE0C1-77F4-6030-280F-48F5F317DDCD}"/>
              </a:ext>
            </a:extLst>
          </p:cNvPr>
          <p:cNvPicPr>
            <a:picLocks/>
          </p:cNvPicPr>
          <p:nvPr/>
        </p:nvPicPr>
        <p:blipFill>
          <a:blip r:embed="rId2"/>
          <a:stretch>
            <a:fillRect/>
          </a:stretch>
        </p:blipFill>
        <p:spPr>
          <a:xfrm>
            <a:off x="0" y="3383280"/>
            <a:ext cx="8014684" cy="3474720"/>
          </a:xfrm>
          <a:prstGeom prst="rect">
            <a:avLst/>
          </a:prstGeom>
        </p:spPr>
      </p:pic>
      <p:pic>
        <p:nvPicPr>
          <p:cNvPr id="6" name="Picture 5">
            <a:extLst>
              <a:ext uri="{FF2B5EF4-FFF2-40B4-BE49-F238E27FC236}">
                <a16:creationId xmlns:a16="http://schemas.microsoft.com/office/drawing/2014/main" id="{CAC633E1-E6C1-6DC6-FFDB-77F92A26EE0E}"/>
              </a:ext>
            </a:extLst>
          </p:cNvPr>
          <p:cNvPicPr>
            <a:picLocks noChangeAspect="1"/>
          </p:cNvPicPr>
          <p:nvPr/>
        </p:nvPicPr>
        <p:blipFill>
          <a:blip r:embed="rId3"/>
          <a:stretch>
            <a:fillRect/>
          </a:stretch>
        </p:blipFill>
        <p:spPr>
          <a:xfrm>
            <a:off x="1" y="0"/>
            <a:ext cx="8014684" cy="3383280"/>
          </a:xfrm>
          <a:prstGeom prst="rect">
            <a:avLst/>
          </a:prstGeom>
        </p:spPr>
      </p:pic>
    </p:spTree>
    <p:extLst>
      <p:ext uri="{BB962C8B-B14F-4D97-AF65-F5344CB8AC3E}">
        <p14:creationId xmlns:p14="http://schemas.microsoft.com/office/powerpoint/2010/main" val="836976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317F38-E74B-A860-4019-BD5B4DD152D0}"/>
              </a:ext>
            </a:extLst>
          </p:cNvPr>
          <p:cNvSpPr txBox="1">
            <a:spLocks/>
          </p:cNvSpPr>
          <p:nvPr/>
        </p:nvSpPr>
        <p:spPr>
          <a:xfrm>
            <a:off x="6933235" y="1296365"/>
            <a:ext cx="4953965" cy="4363655"/>
          </a:xfrm>
          <a:prstGeom prst="rect">
            <a:avLst/>
          </a:prstGeom>
        </p:spPr>
        <p:txBody>
          <a:bodyPr/>
          <a:lstStyle>
            <a:lvl1pPr marL="342900" indent="-342900" algn="l" defTabSz="457200" rtl="0" eaLnBrk="1" latinLnBrk="0" hangingPunct="1">
              <a:spcBef>
                <a:spcPts val="1800"/>
              </a:spcBef>
              <a:spcAft>
                <a:spcPts val="0"/>
              </a:spcAft>
              <a:buClr>
                <a:schemeClr val="accent1"/>
              </a:buClr>
              <a:buSzPct val="80000"/>
              <a:buFont typeface="Wingdings 3" charset="2"/>
              <a:buChar char=""/>
              <a:defRPr sz="2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600"/>
              </a:spcBef>
              <a:spcAft>
                <a:spcPts val="0"/>
              </a:spcAft>
              <a:buClr>
                <a:schemeClr val="accent1"/>
              </a:buClr>
              <a:buSzPct val="80000"/>
              <a:buFont typeface="Wingdings 3" charset="2"/>
              <a:buChar char=""/>
              <a:defRPr sz="2200" b="0" i="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600"/>
              </a:spcBef>
              <a:spcAft>
                <a:spcPts val="0"/>
              </a:spcAft>
              <a:buClr>
                <a:schemeClr val="accent1"/>
              </a:buClr>
              <a:buSzPct val="80000"/>
              <a:buFont typeface="Wingdings 3" charset="2"/>
              <a:buChar char=""/>
              <a:defRPr sz="2000" b="0" i="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600"/>
              </a:spcBef>
              <a:spcAft>
                <a:spcPts val="0"/>
              </a:spcAft>
              <a:buClr>
                <a:schemeClr val="accent1"/>
              </a:buClr>
              <a:buSzPct val="80000"/>
              <a:buFont typeface="Wingdings 3" charset="2"/>
              <a:buChar char=""/>
              <a:defRPr sz="1900" b="0" i="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600"/>
              </a:spcBef>
              <a:spcAft>
                <a:spcPts val="0"/>
              </a:spcAft>
              <a:buClr>
                <a:schemeClr val="accent1"/>
              </a:buClr>
              <a:buSzPct val="80000"/>
              <a:buFont typeface="Wingdings 3" charset="2"/>
              <a:buChar char=""/>
              <a:defRPr sz="1800" b="0" i="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300"/>
              </a:spcBef>
            </a:pPr>
            <a:r>
              <a:rPr lang="en-US" dirty="0"/>
              <a:t>Breakaway Cable Terminals</a:t>
            </a:r>
          </a:p>
          <a:p>
            <a:pPr lvl="1">
              <a:spcBef>
                <a:spcPts val="300"/>
              </a:spcBef>
            </a:pPr>
            <a:r>
              <a:rPr lang="en-US" dirty="0"/>
              <a:t>aka BCTs</a:t>
            </a:r>
          </a:p>
          <a:p>
            <a:pPr lvl="1">
              <a:spcBef>
                <a:spcPts val="300"/>
              </a:spcBef>
            </a:pPr>
            <a:r>
              <a:rPr lang="en-US" dirty="0"/>
              <a:t>KYTC’s old Type 4 (what we had before the Type 4a)</a:t>
            </a:r>
          </a:p>
          <a:p>
            <a:pPr lvl="1">
              <a:spcBef>
                <a:spcPts val="300"/>
              </a:spcBef>
            </a:pPr>
            <a:r>
              <a:rPr lang="en-US" dirty="0"/>
              <a:t>can be hard to ID</a:t>
            </a:r>
          </a:p>
          <a:p>
            <a:pPr lvl="1">
              <a:spcBef>
                <a:spcPts val="300"/>
              </a:spcBef>
            </a:pPr>
            <a:r>
              <a:rPr lang="en-US" dirty="0"/>
              <a:t>what to look for:</a:t>
            </a:r>
          </a:p>
          <a:p>
            <a:pPr lvl="2">
              <a:spcBef>
                <a:spcPts val="300"/>
              </a:spcBef>
            </a:pPr>
            <a:r>
              <a:rPr lang="en-US" dirty="0"/>
              <a:t>first two posts are wood, set in concrete</a:t>
            </a:r>
          </a:p>
          <a:p>
            <a:pPr lvl="2">
              <a:spcBef>
                <a:spcPts val="300"/>
              </a:spcBef>
            </a:pPr>
            <a:r>
              <a:rPr lang="en-US" dirty="0"/>
              <a:t>37.5 ft long installed on a parabola</a:t>
            </a:r>
          </a:p>
          <a:p>
            <a:pPr lvl="2">
              <a:spcBef>
                <a:spcPts val="300"/>
              </a:spcBef>
            </a:pPr>
            <a:r>
              <a:rPr lang="en-US" dirty="0"/>
              <a:t>end of terminal has a large piece of metal that makes it resemble a boxing glove</a:t>
            </a:r>
          </a:p>
          <a:p>
            <a:pPr>
              <a:spcBef>
                <a:spcPts val="0"/>
              </a:spcBef>
            </a:pPr>
            <a:endParaRPr lang="en-US" dirty="0"/>
          </a:p>
        </p:txBody>
      </p:sp>
      <p:pic>
        <p:nvPicPr>
          <p:cNvPr id="4" name="Picture 3">
            <a:extLst>
              <a:ext uri="{FF2B5EF4-FFF2-40B4-BE49-F238E27FC236}">
                <a16:creationId xmlns:a16="http://schemas.microsoft.com/office/drawing/2014/main" id="{1CEF3EE0-BEC5-5D13-FB7F-7A90F46AA96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446835"/>
            <a:ext cx="6880364" cy="3964330"/>
          </a:xfrm>
          <a:prstGeom prst="rect">
            <a:avLst/>
          </a:prstGeom>
        </p:spPr>
      </p:pic>
    </p:spTree>
    <p:extLst>
      <p:ext uri="{BB962C8B-B14F-4D97-AF65-F5344CB8AC3E}">
        <p14:creationId xmlns:p14="http://schemas.microsoft.com/office/powerpoint/2010/main" val="1377644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D488-25A9-BA07-1E0F-1ADCC26D27FF}"/>
              </a:ext>
            </a:extLst>
          </p:cNvPr>
          <p:cNvSpPr>
            <a:spLocks noGrp="1"/>
          </p:cNvSpPr>
          <p:nvPr>
            <p:ph type="title"/>
          </p:nvPr>
        </p:nvSpPr>
        <p:spPr/>
        <p:txBody>
          <a:bodyPr/>
          <a:lstStyle/>
          <a:p>
            <a:r>
              <a:rPr lang="en-US" dirty="0"/>
              <a:t>RD Corridor Evaluation Results</a:t>
            </a:r>
          </a:p>
        </p:txBody>
      </p:sp>
      <p:sp>
        <p:nvSpPr>
          <p:cNvPr id="3" name="Content Placeholder 2">
            <a:extLst>
              <a:ext uri="{FF2B5EF4-FFF2-40B4-BE49-F238E27FC236}">
                <a16:creationId xmlns:a16="http://schemas.microsoft.com/office/drawing/2014/main" id="{0C140CCE-F0AD-0D1F-70E7-C2C9A4D9E5E9}"/>
              </a:ext>
            </a:extLst>
          </p:cNvPr>
          <p:cNvSpPr>
            <a:spLocks noGrp="1"/>
          </p:cNvSpPr>
          <p:nvPr>
            <p:ph idx="1"/>
          </p:nvPr>
        </p:nvSpPr>
        <p:spPr/>
        <p:txBody>
          <a:bodyPr/>
          <a:lstStyle/>
          <a:p>
            <a:r>
              <a:rPr lang="en-US" dirty="0"/>
              <a:t>42 RD Corridor projects evaluated</a:t>
            </a:r>
          </a:p>
          <a:p>
            <a:pPr lvl="1">
              <a:spcBef>
                <a:spcPts val="300"/>
              </a:spcBef>
            </a:pPr>
            <a:r>
              <a:rPr lang="en-US" dirty="0"/>
              <a:t>24 have 5 years of After data</a:t>
            </a:r>
          </a:p>
          <a:p>
            <a:pPr lvl="1">
              <a:spcBef>
                <a:spcPts val="300"/>
              </a:spcBef>
            </a:pPr>
            <a:r>
              <a:rPr lang="en-US" dirty="0"/>
              <a:t>13 have 4 years of After data</a:t>
            </a:r>
          </a:p>
          <a:p>
            <a:pPr lvl="1">
              <a:spcBef>
                <a:spcPts val="300"/>
              </a:spcBef>
            </a:pPr>
            <a:r>
              <a:rPr lang="en-US" dirty="0"/>
              <a:t>5 have 3 years of After data</a:t>
            </a:r>
          </a:p>
          <a:p>
            <a:pPr>
              <a:spcBef>
                <a:spcPts val="1200"/>
              </a:spcBef>
            </a:pPr>
            <a:r>
              <a:rPr lang="en-US" dirty="0"/>
              <a:t>1 project had a 10% increase in Fatal &amp; Injury Crashes in the After period</a:t>
            </a:r>
          </a:p>
          <a:p>
            <a:pPr>
              <a:spcBef>
                <a:spcPts val="1200"/>
              </a:spcBef>
            </a:pPr>
            <a:r>
              <a:rPr lang="en-US" dirty="0"/>
              <a:t>1 project had no change in Fatal &amp; Injury Crashes in the After period</a:t>
            </a:r>
          </a:p>
          <a:p>
            <a:pPr>
              <a:spcBef>
                <a:spcPts val="1200"/>
              </a:spcBef>
            </a:pPr>
            <a:r>
              <a:rPr lang="en-US" dirty="0"/>
              <a:t>40 projects varied between a 15% and 84% decrease in Fatal &amp; Injury Crashes in the After period</a:t>
            </a:r>
          </a:p>
        </p:txBody>
      </p:sp>
    </p:spTree>
    <p:extLst>
      <p:ext uri="{BB962C8B-B14F-4D97-AF65-F5344CB8AC3E}">
        <p14:creationId xmlns:p14="http://schemas.microsoft.com/office/powerpoint/2010/main" val="4013704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most people “think” when they hear project lifecycle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0744" y="5486400"/>
            <a:ext cx="1510686" cy="1371600"/>
          </a:xfrm>
          <a:prstGeom prst="rect">
            <a:avLst/>
          </a:prstGeom>
        </p:spPr>
      </p:pic>
      <p:graphicFrame>
        <p:nvGraphicFramePr>
          <p:cNvPr id="5" name="Diagram 4">
            <a:extLst>
              <a:ext uri="{FF2B5EF4-FFF2-40B4-BE49-F238E27FC236}">
                <a16:creationId xmlns:a16="http://schemas.microsoft.com/office/drawing/2014/main" id="{259FAAAC-6B66-4210-F808-971FFBBBF0A3}"/>
              </a:ext>
            </a:extLst>
          </p:cNvPr>
          <p:cNvGraphicFramePr/>
          <p:nvPr>
            <p:extLst>
              <p:ext uri="{D42A27DB-BD31-4B8C-83A1-F6EECF244321}">
                <p14:modId xmlns:p14="http://schemas.microsoft.com/office/powerpoint/2010/main" val="3017307482"/>
              </p:ext>
            </p:extLst>
          </p:nvPr>
        </p:nvGraphicFramePr>
        <p:xfrm>
          <a:off x="2963762" y="2586941"/>
          <a:ext cx="6264476" cy="4178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28386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D488-25A9-BA07-1E0F-1ADCC26D27FF}"/>
              </a:ext>
            </a:extLst>
          </p:cNvPr>
          <p:cNvSpPr>
            <a:spLocks noGrp="1"/>
          </p:cNvSpPr>
          <p:nvPr>
            <p:ph type="title"/>
          </p:nvPr>
        </p:nvSpPr>
        <p:spPr/>
        <p:txBody>
          <a:bodyPr/>
          <a:lstStyle/>
          <a:p>
            <a:r>
              <a:rPr lang="en-US" dirty="0"/>
              <a:t>RD Corridor Evaluation Results</a:t>
            </a:r>
          </a:p>
        </p:txBody>
      </p:sp>
      <p:sp>
        <p:nvSpPr>
          <p:cNvPr id="3" name="Content Placeholder 2">
            <a:extLst>
              <a:ext uri="{FF2B5EF4-FFF2-40B4-BE49-F238E27FC236}">
                <a16:creationId xmlns:a16="http://schemas.microsoft.com/office/drawing/2014/main" id="{0C140CCE-F0AD-0D1F-70E7-C2C9A4D9E5E9}"/>
              </a:ext>
            </a:extLst>
          </p:cNvPr>
          <p:cNvSpPr>
            <a:spLocks noGrp="1"/>
          </p:cNvSpPr>
          <p:nvPr>
            <p:ph idx="1"/>
          </p:nvPr>
        </p:nvSpPr>
        <p:spPr>
          <a:xfrm>
            <a:off x="731519" y="2468880"/>
            <a:ext cx="9720420" cy="4206240"/>
          </a:xfrm>
        </p:spPr>
        <p:txBody>
          <a:bodyPr>
            <a:normAutofit/>
          </a:bodyPr>
          <a:lstStyle/>
          <a:p>
            <a:pPr>
              <a:spcBef>
                <a:spcPts val="900"/>
              </a:spcBef>
            </a:pPr>
            <a:r>
              <a:rPr lang="en-US" dirty="0"/>
              <a:t>If we look at the </a:t>
            </a:r>
            <a:r>
              <a:rPr lang="en-US" u="sng" dirty="0"/>
              <a:t>entire RD Corridor initiative</a:t>
            </a:r>
            <a:r>
              <a:rPr lang="en-US" dirty="0"/>
              <a:t>:</a:t>
            </a:r>
          </a:p>
          <a:p>
            <a:pPr lvl="1">
              <a:spcBef>
                <a:spcPts val="300"/>
              </a:spcBef>
            </a:pPr>
            <a:r>
              <a:rPr lang="en-US" dirty="0"/>
              <a:t>Averaging a 52% decrease in Fatal &amp; Injury Crashes</a:t>
            </a:r>
          </a:p>
          <a:p>
            <a:pPr lvl="1">
              <a:spcBef>
                <a:spcPts val="300"/>
              </a:spcBef>
            </a:pPr>
            <a:r>
              <a:rPr lang="en-US" dirty="0"/>
              <a:t>Averaging a 39% decrease in Property Damage Only Crashes</a:t>
            </a:r>
          </a:p>
          <a:p>
            <a:pPr>
              <a:spcBef>
                <a:spcPts val="1200"/>
              </a:spcBef>
            </a:pPr>
            <a:r>
              <a:rPr lang="en-US" dirty="0"/>
              <a:t>If we look at </a:t>
            </a:r>
            <a:r>
              <a:rPr lang="en-US" u="sng" dirty="0"/>
              <a:t>all 42 RD Corridor projects combined</a:t>
            </a:r>
            <a:r>
              <a:rPr lang="en-US" dirty="0"/>
              <a:t>:</a:t>
            </a:r>
          </a:p>
          <a:p>
            <a:pPr lvl="1"/>
            <a:r>
              <a:rPr lang="en-US" dirty="0"/>
              <a:t>averaged 10.4 Fatal Crashes per Year in the Before period</a:t>
            </a:r>
          </a:p>
          <a:p>
            <a:pPr lvl="1">
              <a:spcBef>
                <a:spcPts val="0"/>
              </a:spcBef>
            </a:pPr>
            <a:r>
              <a:rPr lang="en-US" dirty="0"/>
              <a:t>averaged 6.0 Fatal Crashes per Year in the After period</a:t>
            </a:r>
          </a:p>
          <a:p>
            <a:pPr lvl="1">
              <a:spcBef>
                <a:spcPts val="0"/>
              </a:spcBef>
            </a:pPr>
            <a:r>
              <a:rPr lang="en-US" dirty="0"/>
              <a:t>a decrease of 42% in Fatal Crashes</a:t>
            </a:r>
          </a:p>
          <a:p>
            <a:pPr lvl="1">
              <a:spcBef>
                <a:spcPts val="1200"/>
              </a:spcBef>
            </a:pPr>
            <a:r>
              <a:rPr lang="en-US" dirty="0"/>
              <a:t>averaged 41.0 Serious Injury Crashes per Year in the Before period</a:t>
            </a:r>
          </a:p>
          <a:p>
            <a:pPr lvl="1">
              <a:spcBef>
                <a:spcPts val="0"/>
              </a:spcBef>
            </a:pPr>
            <a:r>
              <a:rPr lang="en-US" dirty="0"/>
              <a:t>averaged 19.0 Serious Injury Crashes per Year in the After period</a:t>
            </a:r>
          </a:p>
          <a:p>
            <a:pPr lvl="1">
              <a:spcBef>
                <a:spcPts val="0"/>
              </a:spcBef>
            </a:pPr>
            <a:r>
              <a:rPr lang="en-US" dirty="0"/>
              <a:t>a decrease of 54% in Serious Injury Crashes</a:t>
            </a:r>
          </a:p>
        </p:txBody>
      </p:sp>
    </p:spTree>
    <p:extLst>
      <p:ext uri="{BB962C8B-B14F-4D97-AF65-F5344CB8AC3E}">
        <p14:creationId xmlns:p14="http://schemas.microsoft.com/office/powerpoint/2010/main" val="2005830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D488-25A9-BA07-1E0F-1ADCC26D27FF}"/>
              </a:ext>
            </a:extLst>
          </p:cNvPr>
          <p:cNvSpPr>
            <a:spLocks noGrp="1"/>
          </p:cNvSpPr>
          <p:nvPr>
            <p:ph type="title"/>
          </p:nvPr>
        </p:nvSpPr>
        <p:spPr/>
        <p:txBody>
          <a:bodyPr/>
          <a:lstStyle/>
          <a:p>
            <a:r>
              <a:rPr lang="en-US" dirty="0"/>
              <a:t>RD Corridor Evaluation Results</a:t>
            </a:r>
          </a:p>
        </p:txBody>
      </p:sp>
      <p:sp>
        <p:nvSpPr>
          <p:cNvPr id="3" name="Content Placeholder 2">
            <a:extLst>
              <a:ext uri="{FF2B5EF4-FFF2-40B4-BE49-F238E27FC236}">
                <a16:creationId xmlns:a16="http://schemas.microsoft.com/office/drawing/2014/main" id="{0C140CCE-F0AD-0D1F-70E7-C2C9A4D9E5E9}"/>
              </a:ext>
            </a:extLst>
          </p:cNvPr>
          <p:cNvSpPr>
            <a:spLocks noGrp="1"/>
          </p:cNvSpPr>
          <p:nvPr>
            <p:ph idx="1"/>
          </p:nvPr>
        </p:nvSpPr>
        <p:spPr>
          <a:xfrm>
            <a:off x="731519" y="2468880"/>
            <a:ext cx="9743570" cy="4206240"/>
          </a:xfrm>
        </p:spPr>
        <p:txBody>
          <a:bodyPr>
            <a:normAutofit/>
          </a:bodyPr>
          <a:lstStyle/>
          <a:p>
            <a:pPr>
              <a:spcBef>
                <a:spcPts val="900"/>
              </a:spcBef>
            </a:pPr>
            <a:r>
              <a:rPr lang="en-US" dirty="0"/>
              <a:t>What does this tell us:</a:t>
            </a:r>
          </a:p>
          <a:p>
            <a:pPr lvl="1">
              <a:spcBef>
                <a:spcPts val="900"/>
              </a:spcBef>
            </a:pPr>
            <a:r>
              <a:rPr lang="en-US" dirty="0"/>
              <a:t>We can achieve major gains in safety if we:</a:t>
            </a:r>
          </a:p>
          <a:p>
            <a:pPr lvl="2"/>
            <a:r>
              <a:rPr lang="en-US" dirty="0"/>
              <a:t>Target routes that truly have poor safety performance (i.e. relatively high EECs)</a:t>
            </a:r>
          </a:p>
          <a:p>
            <a:pPr lvl="2"/>
            <a:r>
              <a:rPr lang="en-US" dirty="0"/>
              <a:t>Implement proven safety countermeasures</a:t>
            </a:r>
          </a:p>
          <a:p>
            <a:pPr lvl="2"/>
            <a:r>
              <a:rPr lang="en-US" dirty="0"/>
              <a:t>Keeping in mind that we don’t have to meet Green Book recommendations</a:t>
            </a:r>
          </a:p>
          <a:p>
            <a:pPr lvl="2"/>
            <a:r>
              <a:rPr lang="en-US" dirty="0"/>
              <a:t>Many times, just making whatever improvement we can within existing ROW will net significant gains</a:t>
            </a:r>
          </a:p>
          <a:p>
            <a:pPr lvl="1">
              <a:spcBef>
                <a:spcPts val="1200"/>
              </a:spcBef>
            </a:pPr>
            <a:r>
              <a:rPr lang="en-US" dirty="0"/>
              <a:t>Think about how many miles of Rural, 2-Lane roadways we could improve if more of our projects averaged $250,000/mile to $400,000/mile</a:t>
            </a:r>
          </a:p>
        </p:txBody>
      </p:sp>
    </p:spTree>
    <p:extLst>
      <p:ext uri="{BB962C8B-B14F-4D97-AF65-F5344CB8AC3E}">
        <p14:creationId xmlns:p14="http://schemas.microsoft.com/office/powerpoint/2010/main" val="524464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F702D-E3F4-5E36-BA49-113E4689A03A}"/>
              </a:ext>
            </a:extLst>
          </p:cNvPr>
          <p:cNvSpPr>
            <a:spLocks noGrp="1"/>
          </p:cNvSpPr>
          <p:nvPr>
            <p:ph type="title"/>
          </p:nvPr>
        </p:nvSpPr>
        <p:spPr/>
        <p:txBody>
          <a:bodyPr/>
          <a:lstStyle/>
          <a:p>
            <a:r>
              <a:rPr lang="en-US" dirty="0"/>
              <a:t>What is an RCUT Intersection</a:t>
            </a:r>
          </a:p>
        </p:txBody>
      </p:sp>
      <p:sp>
        <p:nvSpPr>
          <p:cNvPr id="3" name="Content Placeholder 2">
            <a:extLst>
              <a:ext uri="{FF2B5EF4-FFF2-40B4-BE49-F238E27FC236}">
                <a16:creationId xmlns:a16="http://schemas.microsoft.com/office/drawing/2014/main" id="{716493B4-B405-4BB9-AF26-C52F002EAAB0}"/>
              </a:ext>
            </a:extLst>
          </p:cNvPr>
          <p:cNvSpPr>
            <a:spLocks noGrp="1"/>
          </p:cNvSpPr>
          <p:nvPr>
            <p:ph idx="1"/>
          </p:nvPr>
        </p:nvSpPr>
        <p:spPr>
          <a:xfrm>
            <a:off x="731520" y="2468880"/>
            <a:ext cx="9509760" cy="4206240"/>
          </a:xfrm>
        </p:spPr>
        <p:txBody>
          <a:bodyPr/>
          <a:lstStyle/>
          <a:p>
            <a:r>
              <a:rPr lang="en-US" dirty="0"/>
              <a:t>RCUT = Restricted Crossing U-Turn … OR … Reduced Conflict U-Turn</a:t>
            </a:r>
          </a:p>
          <a:p>
            <a:pPr lvl="1"/>
            <a:r>
              <a:rPr lang="en-US" sz="2400" dirty="0"/>
              <a:t>Sometimes referred to as a J-Turn</a:t>
            </a:r>
          </a:p>
          <a:p>
            <a:r>
              <a:rPr lang="en-US" dirty="0"/>
              <a:t>RCUTs can be unsignalized or signalized</a:t>
            </a:r>
          </a:p>
          <a:p>
            <a:r>
              <a:rPr lang="en-US" dirty="0"/>
              <a:t>A corridor of signalized RCUTs is referred to as a Superstreet</a:t>
            </a:r>
          </a:p>
          <a:p>
            <a:endParaRPr lang="en-US" dirty="0"/>
          </a:p>
        </p:txBody>
      </p:sp>
    </p:spTree>
    <p:extLst>
      <p:ext uri="{BB962C8B-B14F-4D97-AF65-F5344CB8AC3E}">
        <p14:creationId xmlns:p14="http://schemas.microsoft.com/office/powerpoint/2010/main" val="3222135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7710B-8523-2218-87EE-C31110707A93}"/>
              </a:ext>
            </a:extLst>
          </p:cNvPr>
          <p:cNvSpPr>
            <a:spLocks noGrp="1"/>
          </p:cNvSpPr>
          <p:nvPr>
            <p:ph type="title"/>
          </p:nvPr>
        </p:nvSpPr>
        <p:spPr/>
        <p:txBody>
          <a:bodyPr/>
          <a:lstStyle/>
          <a:p>
            <a:r>
              <a:rPr lang="en-US" dirty="0"/>
              <a:t>How does an RCUT operate</a:t>
            </a:r>
          </a:p>
        </p:txBody>
      </p:sp>
      <p:sp>
        <p:nvSpPr>
          <p:cNvPr id="3" name="Content Placeholder 2">
            <a:extLst>
              <a:ext uri="{FF2B5EF4-FFF2-40B4-BE49-F238E27FC236}">
                <a16:creationId xmlns:a16="http://schemas.microsoft.com/office/drawing/2014/main" id="{AB099544-8791-23B3-3BCA-F270D3CBABC2}"/>
              </a:ext>
            </a:extLst>
          </p:cNvPr>
          <p:cNvSpPr>
            <a:spLocks noGrp="1"/>
          </p:cNvSpPr>
          <p:nvPr>
            <p:ph idx="1"/>
          </p:nvPr>
        </p:nvSpPr>
        <p:spPr/>
        <p:txBody>
          <a:bodyPr/>
          <a:lstStyle/>
          <a:p>
            <a:r>
              <a:rPr lang="en-US" dirty="0"/>
              <a:t>Mainline traffic interacts the same as a traditional intersection</a:t>
            </a:r>
          </a:p>
          <a:p>
            <a:pPr>
              <a:spcBef>
                <a:spcPts val="600"/>
              </a:spcBef>
            </a:pPr>
            <a:r>
              <a:rPr lang="en-US" dirty="0"/>
              <a:t>All side street traffic must turn right and redirect at a nearby U-Turn</a:t>
            </a:r>
          </a:p>
        </p:txBody>
      </p:sp>
      <p:pic>
        <p:nvPicPr>
          <p:cNvPr id="4" name="Picture 3">
            <a:extLst>
              <a:ext uri="{FF2B5EF4-FFF2-40B4-BE49-F238E27FC236}">
                <a16:creationId xmlns:a16="http://schemas.microsoft.com/office/drawing/2014/main" id="{D80C532F-1CAC-D7CF-4E84-F80035A64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208" y="3510025"/>
            <a:ext cx="8787384" cy="3264570"/>
          </a:xfrm>
          <a:prstGeom prst="rect">
            <a:avLst/>
          </a:prstGeom>
        </p:spPr>
      </p:pic>
    </p:spTree>
    <p:extLst>
      <p:ext uri="{BB962C8B-B14F-4D97-AF65-F5344CB8AC3E}">
        <p14:creationId xmlns:p14="http://schemas.microsoft.com/office/powerpoint/2010/main" val="854798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FD80F-CE99-17A9-0B20-DD86B484D9DF}"/>
              </a:ext>
            </a:extLst>
          </p:cNvPr>
          <p:cNvSpPr>
            <a:spLocks noGrp="1"/>
          </p:cNvSpPr>
          <p:nvPr>
            <p:ph type="title"/>
          </p:nvPr>
        </p:nvSpPr>
        <p:spPr/>
        <p:txBody>
          <a:bodyPr/>
          <a:lstStyle/>
          <a:p>
            <a:r>
              <a:rPr lang="en-US" dirty="0"/>
              <a:t>How do RCUTs help drivers?</a:t>
            </a:r>
          </a:p>
        </p:txBody>
      </p:sp>
      <p:sp>
        <p:nvSpPr>
          <p:cNvPr id="3" name="Content Placeholder 2">
            <a:extLst>
              <a:ext uri="{FF2B5EF4-FFF2-40B4-BE49-F238E27FC236}">
                <a16:creationId xmlns:a16="http://schemas.microsoft.com/office/drawing/2014/main" id="{3C9F890C-AD3A-0272-48F0-FB577712E257}"/>
              </a:ext>
            </a:extLst>
          </p:cNvPr>
          <p:cNvSpPr>
            <a:spLocks noGrp="1"/>
          </p:cNvSpPr>
          <p:nvPr>
            <p:ph idx="1"/>
          </p:nvPr>
        </p:nvSpPr>
        <p:spPr/>
        <p:txBody>
          <a:bodyPr/>
          <a:lstStyle/>
          <a:p>
            <a:r>
              <a:rPr lang="en-US" dirty="0"/>
              <a:t>By reducing conflict points</a:t>
            </a:r>
          </a:p>
          <a:p>
            <a:pPr lvl="1"/>
            <a:r>
              <a:rPr lang="en-US" dirty="0"/>
              <a:t>Traditional intersection:	32 Conflict Points</a:t>
            </a:r>
          </a:p>
          <a:p>
            <a:pPr lvl="1"/>
            <a:r>
              <a:rPr lang="en-US" dirty="0"/>
              <a:t>RCUT intersection:		14 Conflict Points (~56% fewer)</a:t>
            </a:r>
          </a:p>
          <a:p>
            <a:endParaRPr lang="en-US" dirty="0"/>
          </a:p>
          <a:p>
            <a:r>
              <a:rPr lang="en-US" dirty="0"/>
              <a:t>Fewer Conflict Points = Lower Driver Workload</a:t>
            </a:r>
          </a:p>
          <a:p>
            <a:endParaRPr lang="en-US" dirty="0"/>
          </a:p>
        </p:txBody>
      </p:sp>
    </p:spTree>
    <p:extLst>
      <p:ext uri="{BB962C8B-B14F-4D97-AF65-F5344CB8AC3E}">
        <p14:creationId xmlns:p14="http://schemas.microsoft.com/office/powerpoint/2010/main" val="2498001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13C49"/>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DF747-0DCC-48CA-8900-560BF2EAE520}"/>
              </a:ext>
            </a:extLst>
          </p:cNvPr>
          <p:cNvPicPr>
            <a:picLocks noChangeAspect="1"/>
          </p:cNvPicPr>
          <p:nvPr/>
        </p:nvPicPr>
        <p:blipFill>
          <a:blip r:embed="rId3"/>
          <a:stretch>
            <a:fillRect/>
          </a:stretch>
        </p:blipFill>
        <p:spPr>
          <a:xfrm>
            <a:off x="228600" y="234950"/>
            <a:ext cx="11734800" cy="6388100"/>
          </a:xfrm>
          <a:prstGeom prst="rect">
            <a:avLst/>
          </a:prstGeom>
        </p:spPr>
      </p:pic>
      <p:sp>
        <p:nvSpPr>
          <p:cNvPr id="6" name="Google Shape;174;p18"/>
          <p:cNvSpPr txBox="1">
            <a:spLocks/>
          </p:cNvSpPr>
          <p:nvPr/>
        </p:nvSpPr>
        <p:spPr>
          <a:xfrm>
            <a:off x="218256" y="257308"/>
            <a:ext cx="3220809" cy="510256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eaLnBrk="1" hangingPunct="1">
              <a:lnSpc>
                <a:spcPct val="115000"/>
              </a:lnSpc>
              <a:spcBef>
                <a:spcPts val="600"/>
              </a:spcBef>
              <a:spcAft>
                <a:spcPts val="0"/>
              </a:spcAft>
              <a:buClr>
                <a:srgbClr val="A6D683"/>
              </a:buClr>
              <a:buSzPts val="2400"/>
              <a:buFont typeface="Chivo"/>
              <a:buChar char="▰"/>
              <a:defRPr sz="2400" b="0" i="0" u="none" strike="noStrike" cap="none">
                <a:solidFill>
                  <a:srgbClr val="00001A"/>
                </a:solidFill>
                <a:latin typeface="Chivo"/>
                <a:ea typeface="Chivo"/>
                <a:cs typeface="Chivo"/>
                <a:sym typeface="Chivo"/>
              </a:defRPr>
            </a:lvl1pPr>
            <a:lvl2pPr marL="914400" marR="0" lvl="1" indent="-381000" algn="l" rtl="0" eaLnBrk="1" hangingPunct="1">
              <a:lnSpc>
                <a:spcPct val="115000"/>
              </a:lnSpc>
              <a:spcBef>
                <a:spcPts val="0"/>
              </a:spcBef>
              <a:spcAft>
                <a:spcPts val="0"/>
              </a:spcAft>
              <a:buClr>
                <a:srgbClr val="9EB3C2"/>
              </a:buClr>
              <a:buSzPts val="2400"/>
              <a:buFont typeface="Chivo"/>
              <a:buChar char="▰"/>
              <a:defRPr sz="2400" b="0" i="0" u="none" strike="noStrike" cap="none">
                <a:solidFill>
                  <a:srgbClr val="00001A"/>
                </a:solidFill>
                <a:latin typeface="Chivo"/>
                <a:ea typeface="Chivo"/>
                <a:cs typeface="Chivo"/>
                <a:sym typeface="Chivo"/>
              </a:defRPr>
            </a:lvl2pPr>
            <a:lvl3pPr marL="1371600" marR="0" lvl="2" indent="-381000" algn="l" rtl="0" eaLnBrk="1" hangingPunct="1">
              <a:lnSpc>
                <a:spcPct val="115000"/>
              </a:lnSpc>
              <a:spcBef>
                <a:spcPts val="0"/>
              </a:spcBef>
              <a:spcAft>
                <a:spcPts val="0"/>
              </a:spcAft>
              <a:buClr>
                <a:srgbClr val="9EB3C2"/>
              </a:buClr>
              <a:buSzPts val="2400"/>
              <a:buFont typeface="Chivo"/>
              <a:buChar char="▰"/>
              <a:defRPr sz="2400" b="0" i="0" u="none" strike="noStrike" cap="none">
                <a:solidFill>
                  <a:srgbClr val="00001A"/>
                </a:solidFill>
                <a:latin typeface="Chivo"/>
                <a:ea typeface="Chivo"/>
                <a:cs typeface="Chivo"/>
                <a:sym typeface="Chivo"/>
              </a:defRPr>
            </a:lvl3pPr>
            <a:lvl4pPr marL="1828800" marR="0" lvl="3" indent="-381000" algn="l" rtl="0" eaLnBrk="1" hangingPunct="1">
              <a:lnSpc>
                <a:spcPct val="115000"/>
              </a:lnSpc>
              <a:spcBef>
                <a:spcPts val="0"/>
              </a:spcBef>
              <a:spcAft>
                <a:spcPts val="0"/>
              </a:spcAft>
              <a:buClr>
                <a:srgbClr val="9EB3C2"/>
              </a:buClr>
              <a:buSzPts val="2400"/>
              <a:buFont typeface="Chivo"/>
              <a:buChar char="▰"/>
              <a:defRPr sz="2400" b="0" i="0" u="none" strike="noStrike" cap="none">
                <a:solidFill>
                  <a:srgbClr val="00001A"/>
                </a:solidFill>
                <a:latin typeface="Chivo"/>
                <a:ea typeface="Chivo"/>
                <a:cs typeface="Chivo"/>
                <a:sym typeface="Chivo"/>
              </a:defRPr>
            </a:lvl4pPr>
            <a:lvl5pPr marL="2286000" marR="0" lvl="4" indent="-381000" algn="l" rtl="0" eaLnBrk="1" hangingPunct="1">
              <a:lnSpc>
                <a:spcPct val="115000"/>
              </a:lnSpc>
              <a:spcBef>
                <a:spcPts val="0"/>
              </a:spcBef>
              <a:spcAft>
                <a:spcPts val="0"/>
              </a:spcAft>
              <a:buClr>
                <a:srgbClr val="9EB3C2"/>
              </a:buClr>
              <a:buSzPts val="2400"/>
              <a:buFont typeface="Chivo"/>
              <a:buChar char="▰"/>
              <a:defRPr sz="2400" b="0" i="0" u="none" strike="noStrike" cap="none">
                <a:solidFill>
                  <a:srgbClr val="00001A"/>
                </a:solidFill>
                <a:latin typeface="Chivo"/>
                <a:ea typeface="Chivo"/>
                <a:cs typeface="Chivo"/>
                <a:sym typeface="Chivo"/>
              </a:defRPr>
            </a:lvl5pPr>
            <a:lvl6pPr marL="2743200" marR="0" lvl="5" indent="-381000" algn="l" rtl="0" eaLnBrk="1" hangingPunct="1">
              <a:lnSpc>
                <a:spcPct val="115000"/>
              </a:lnSpc>
              <a:spcBef>
                <a:spcPts val="0"/>
              </a:spcBef>
              <a:spcAft>
                <a:spcPts val="0"/>
              </a:spcAft>
              <a:buClr>
                <a:srgbClr val="9EB3C2"/>
              </a:buClr>
              <a:buSzPts val="2400"/>
              <a:buFont typeface="Chivo"/>
              <a:buChar char="▰"/>
              <a:defRPr sz="2400" b="0" i="0" u="none" strike="noStrike" cap="none">
                <a:solidFill>
                  <a:srgbClr val="00001A"/>
                </a:solidFill>
                <a:latin typeface="Chivo"/>
                <a:ea typeface="Chivo"/>
                <a:cs typeface="Chivo"/>
                <a:sym typeface="Chivo"/>
              </a:defRPr>
            </a:lvl6pPr>
            <a:lvl7pPr marL="3200400" marR="0" lvl="6" indent="-381000" algn="l" rtl="0" eaLnBrk="1" hangingPunct="1">
              <a:lnSpc>
                <a:spcPct val="115000"/>
              </a:lnSpc>
              <a:spcBef>
                <a:spcPts val="0"/>
              </a:spcBef>
              <a:spcAft>
                <a:spcPts val="0"/>
              </a:spcAft>
              <a:buClr>
                <a:srgbClr val="9EB3C2"/>
              </a:buClr>
              <a:buSzPts val="2400"/>
              <a:buFont typeface="Chivo"/>
              <a:buChar char="▰"/>
              <a:defRPr sz="2400" b="0" i="0" u="none" strike="noStrike" cap="none">
                <a:solidFill>
                  <a:srgbClr val="00001A"/>
                </a:solidFill>
                <a:latin typeface="Chivo"/>
                <a:ea typeface="Chivo"/>
                <a:cs typeface="Chivo"/>
                <a:sym typeface="Chivo"/>
              </a:defRPr>
            </a:lvl7pPr>
            <a:lvl8pPr marL="3657600" marR="0" lvl="7" indent="-381000" algn="l" rtl="0" eaLnBrk="1" hangingPunct="1">
              <a:lnSpc>
                <a:spcPct val="115000"/>
              </a:lnSpc>
              <a:spcBef>
                <a:spcPts val="0"/>
              </a:spcBef>
              <a:spcAft>
                <a:spcPts val="0"/>
              </a:spcAft>
              <a:buClr>
                <a:srgbClr val="9EB3C2"/>
              </a:buClr>
              <a:buSzPts val="2400"/>
              <a:buFont typeface="Chivo"/>
              <a:buChar char="▰"/>
              <a:defRPr sz="2400" b="0" i="0" u="none" strike="noStrike" cap="none">
                <a:solidFill>
                  <a:srgbClr val="00001A"/>
                </a:solidFill>
                <a:latin typeface="Chivo"/>
                <a:ea typeface="Chivo"/>
                <a:cs typeface="Chivo"/>
                <a:sym typeface="Chivo"/>
              </a:defRPr>
            </a:lvl8pPr>
            <a:lvl9pPr marL="4114800" marR="0" lvl="8" indent="-381000" algn="l" rtl="0" eaLnBrk="1" hangingPunct="1">
              <a:lnSpc>
                <a:spcPct val="115000"/>
              </a:lnSpc>
              <a:spcBef>
                <a:spcPts val="0"/>
              </a:spcBef>
              <a:spcAft>
                <a:spcPts val="0"/>
              </a:spcAft>
              <a:buClr>
                <a:srgbClr val="9EB3C2"/>
              </a:buClr>
              <a:buSzPts val="2400"/>
              <a:buFont typeface="Chivo"/>
              <a:buChar char="▰"/>
              <a:defRPr sz="2400" b="0" i="0" u="none" strike="noStrike" cap="none">
                <a:solidFill>
                  <a:srgbClr val="00001A"/>
                </a:solidFill>
                <a:latin typeface="Chivo"/>
                <a:ea typeface="Chivo"/>
                <a:cs typeface="Chivo"/>
                <a:sym typeface="Chivo"/>
              </a:defRPr>
            </a:lvl9pPr>
          </a:lstStyle>
          <a:p>
            <a:pPr marL="609585" indent="-507987" defTabSz="1219170">
              <a:lnSpc>
                <a:spcPct val="100000"/>
              </a:lnSpc>
              <a:spcBef>
                <a:spcPts val="1200"/>
              </a:spcBef>
            </a:pPr>
            <a:endParaRPr lang="en" sz="2933" kern="0" dirty="0"/>
          </a:p>
        </p:txBody>
      </p:sp>
      <p:sp>
        <p:nvSpPr>
          <p:cNvPr id="5" name="Rectangle 4">
            <a:extLst>
              <a:ext uri="{FF2B5EF4-FFF2-40B4-BE49-F238E27FC236}">
                <a16:creationId xmlns:a16="http://schemas.microsoft.com/office/drawing/2014/main" id="{610540E2-8896-4611-A7E1-94A2256CF184}"/>
              </a:ext>
            </a:extLst>
          </p:cNvPr>
          <p:cNvSpPr/>
          <p:nvPr/>
        </p:nvSpPr>
        <p:spPr>
          <a:xfrm>
            <a:off x="9247518" y="2346386"/>
            <a:ext cx="2231365" cy="3968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orbel" panose="020B0503020204020204"/>
              <a:sym typeface="Arial"/>
            </a:endParaRPr>
          </a:p>
        </p:txBody>
      </p:sp>
      <p:sp>
        <p:nvSpPr>
          <p:cNvPr id="7" name="Rectangle 6">
            <a:extLst>
              <a:ext uri="{FF2B5EF4-FFF2-40B4-BE49-F238E27FC236}">
                <a16:creationId xmlns:a16="http://schemas.microsoft.com/office/drawing/2014/main" id="{3BB855DF-E997-4E39-A9BA-6829C53EDA5F}"/>
              </a:ext>
            </a:extLst>
          </p:cNvPr>
          <p:cNvSpPr/>
          <p:nvPr/>
        </p:nvSpPr>
        <p:spPr>
          <a:xfrm>
            <a:off x="9247518" y="6146226"/>
            <a:ext cx="2231365" cy="396815"/>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orbel" panose="020B0503020204020204"/>
              <a:sym typeface="Arial"/>
            </a:endParaRPr>
          </a:p>
        </p:txBody>
      </p:sp>
    </p:spTree>
    <p:extLst>
      <p:ext uri="{BB962C8B-B14F-4D97-AF65-F5344CB8AC3E}">
        <p14:creationId xmlns:p14="http://schemas.microsoft.com/office/powerpoint/2010/main" val="30513300"/>
      </p:ext>
    </p:extLst>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13C49"/>
        </a:solidFill>
        <a:effectLst/>
      </p:bgPr>
    </p:bg>
    <p:spTree>
      <p:nvGrpSpPr>
        <p:cNvPr id="1" name=""/>
        <p:cNvGrpSpPr/>
        <p:nvPr/>
      </p:nvGrpSpPr>
      <p:grpSpPr>
        <a:xfrm>
          <a:off x="0" y="0"/>
          <a:ext cx="0" cy="0"/>
          <a:chOff x="0" y="0"/>
          <a:chExt cx="0" cy="0"/>
        </a:xfrm>
      </p:grpSpPr>
      <p:sp>
        <p:nvSpPr>
          <p:cNvPr id="6" name="Google Shape;174;p18"/>
          <p:cNvSpPr txBox="1">
            <a:spLocks/>
          </p:cNvSpPr>
          <p:nvPr/>
        </p:nvSpPr>
        <p:spPr>
          <a:xfrm>
            <a:off x="218256" y="257308"/>
            <a:ext cx="3220809" cy="510256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eaLnBrk="1" hangingPunct="1">
              <a:lnSpc>
                <a:spcPct val="115000"/>
              </a:lnSpc>
              <a:spcBef>
                <a:spcPts val="600"/>
              </a:spcBef>
              <a:spcAft>
                <a:spcPts val="0"/>
              </a:spcAft>
              <a:buClr>
                <a:srgbClr val="A6D683"/>
              </a:buClr>
              <a:buSzPts val="2400"/>
              <a:buFont typeface="Chivo"/>
              <a:buChar char="▰"/>
              <a:defRPr sz="2400" b="0" i="0" u="none" strike="noStrike" cap="none">
                <a:solidFill>
                  <a:srgbClr val="00001A"/>
                </a:solidFill>
                <a:latin typeface="Chivo"/>
                <a:ea typeface="Chivo"/>
                <a:cs typeface="Chivo"/>
                <a:sym typeface="Chivo"/>
              </a:defRPr>
            </a:lvl1pPr>
            <a:lvl2pPr marL="914400" marR="0" lvl="1" indent="-381000" algn="l" rtl="0" eaLnBrk="1" hangingPunct="1">
              <a:lnSpc>
                <a:spcPct val="115000"/>
              </a:lnSpc>
              <a:spcBef>
                <a:spcPts val="0"/>
              </a:spcBef>
              <a:spcAft>
                <a:spcPts val="0"/>
              </a:spcAft>
              <a:buClr>
                <a:srgbClr val="9EB3C2"/>
              </a:buClr>
              <a:buSzPts val="2400"/>
              <a:buFont typeface="Chivo"/>
              <a:buChar char="▰"/>
              <a:defRPr sz="2400" b="0" i="0" u="none" strike="noStrike" cap="none">
                <a:solidFill>
                  <a:srgbClr val="00001A"/>
                </a:solidFill>
                <a:latin typeface="Chivo"/>
                <a:ea typeface="Chivo"/>
                <a:cs typeface="Chivo"/>
                <a:sym typeface="Chivo"/>
              </a:defRPr>
            </a:lvl2pPr>
            <a:lvl3pPr marL="1371600" marR="0" lvl="2" indent="-381000" algn="l" rtl="0" eaLnBrk="1" hangingPunct="1">
              <a:lnSpc>
                <a:spcPct val="115000"/>
              </a:lnSpc>
              <a:spcBef>
                <a:spcPts val="0"/>
              </a:spcBef>
              <a:spcAft>
                <a:spcPts val="0"/>
              </a:spcAft>
              <a:buClr>
                <a:srgbClr val="9EB3C2"/>
              </a:buClr>
              <a:buSzPts val="2400"/>
              <a:buFont typeface="Chivo"/>
              <a:buChar char="▰"/>
              <a:defRPr sz="2400" b="0" i="0" u="none" strike="noStrike" cap="none">
                <a:solidFill>
                  <a:srgbClr val="00001A"/>
                </a:solidFill>
                <a:latin typeface="Chivo"/>
                <a:ea typeface="Chivo"/>
                <a:cs typeface="Chivo"/>
                <a:sym typeface="Chivo"/>
              </a:defRPr>
            </a:lvl3pPr>
            <a:lvl4pPr marL="1828800" marR="0" lvl="3" indent="-381000" algn="l" rtl="0" eaLnBrk="1" hangingPunct="1">
              <a:lnSpc>
                <a:spcPct val="115000"/>
              </a:lnSpc>
              <a:spcBef>
                <a:spcPts val="0"/>
              </a:spcBef>
              <a:spcAft>
                <a:spcPts val="0"/>
              </a:spcAft>
              <a:buClr>
                <a:srgbClr val="9EB3C2"/>
              </a:buClr>
              <a:buSzPts val="2400"/>
              <a:buFont typeface="Chivo"/>
              <a:buChar char="▰"/>
              <a:defRPr sz="2400" b="0" i="0" u="none" strike="noStrike" cap="none">
                <a:solidFill>
                  <a:srgbClr val="00001A"/>
                </a:solidFill>
                <a:latin typeface="Chivo"/>
                <a:ea typeface="Chivo"/>
                <a:cs typeface="Chivo"/>
                <a:sym typeface="Chivo"/>
              </a:defRPr>
            </a:lvl4pPr>
            <a:lvl5pPr marL="2286000" marR="0" lvl="4" indent="-381000" algn="l" rtl="0" eaLnBrk="1" hangingPunct="1">
              <a:lnSpc>
                <a:spcPct val="115000"/>
              </a:lnSpc>
              <a:spcBef>
                <a:spcPts val="0"/>
              </a:spcBef>
              <a:spcAft>
                <a:spcPts val="0"/>
              </a:spcAft>
              <a:buClr>
                <a:srgbClr val="9EB3C2"/>
              </a:buClr>
              <a:buSzPts val="2400"/>
              <a:buFont typeface="Chivo"/>
              <a:buChar char="▰"/>
              <a:defRPr sz="2400" b="0" i="0" u="none" strike="noStrike" cap="none">
                <a:solidFill>
                  <a:srgbClr val="00001A"/>
                </a:solidFill>
                <a:latin typeface="Chivo"/>
                <a:ea typeface="Chivo"/>
                <a:cs typeface="Chivo"/>
                <a:sym typeface="Chivo"/>
              </a:defRPr>
            </a:lvl5pPr>
            <a:lvl6pPr marL="2743200" marR="0" lvl="5" indent="-381000" algn="l" rtl="0" eaLnBrk="1" hangingPunct="1">
              <a:lnSpc>
                <a:spcPct val="115000"/>
              </a:lnSpc>
              <a:spcBef>
                <a:spcPts val="0"/>
              </a:spcBef>
              <a:spcAft>
                <a:spcPts val="0"/>
              </a:spcAft>
              <a:buClr>
                <a:srgbClr val="9EB3C2"/>
              </a:buClr>
              <a:buSzPts val="2400"/>
              <a:buFont typeface="Chivo"/>
              <a:buChar char="▰"/>
              <a:defRPr sz="2400" b="0" i="0" u="none" strike="noStrike" cap="none">
                <a:solidFill>
                  <a:srgbClr val="00001A"/>
                </a:solidFill>
                <a:latin typeface="Chivo"/>
                <a:ea typeface="Chivo"/>
                <a:cs typeface="Chivo"/>
                <a:sym typeface="Chivo"/>
              </a:defRPr>
            </a:lvl6pPr>
            <a:lvl7pPr marL="3200400" marR="0" lvl="6" indent="-381000" algn="l" rtl="0" eaLnBrk="1" hangingPunct="1">
              <a:lnSpc>
                <a:spcPct val="115000"/>
              </a:lnSpc>
              <a:spcBef>
                <a:spcPts val="0"/>
              </a:spcBef>
              <a:spcAft>
                <a:spcPts val="0"/>
              </a:spcAft>
              <a:buClr>
                <a:srgbClr val="9EB3C2"/>
              </a:buClr>
              <a:buSzPts val="2400"/>
              <a:buFont typeface="Chivo"/>
              <a:buChar char="▰"/>
              <a:defRPr sz="2400" b="0" i="0" u="none" strike="noStrike" cap="none">
                <a:solidFill>
                  <a:srgbClr val="00001A"/>
                </a:solidFill>
                <a:latin typeface="Chivo"/>
                <a:ea typeface="Chivo"/>
                <a:cs typeface="Chivo"/>
                <a:sym typeface="Chivo"/>
              </a:defRPr>
            </a:lvl7pPr>
            <a:lvl8pPr marL="3657600" marR="0" lvl="7" indent="-381000" algn="l" rtl="0" eaLnBrk="1" hangingPunct="1">
              <a:lnSpc>
                <a:spcPct val="115000"/>
              </a:lnSpc>
              <a:spcBef>
                <a:spcPts val="0"/>
              </a:spcBef>
              <a:spcAft>
                <a:spcPts val="0"/>
              </a:spcAft>
              <a:buClr>
                <a:srgbClr val="9EB3C2"/>
              </a:buClr>
              <a:buSzPts val="2400"/>
              <a:buFont typeface="Chivo"/>
              <a:buChar char="▰"/>
              <a:defRPr sz="2400" b="0" i="0" u="none" strike="noStrike" cap="none">
                <a:solidFill>
                  <a:srgbClr val="00001A"/>
                </a:solidFill>
                <a:latin typeface="Chivo"/>
                <a:ea typeface="Chivo"/>
                <a:cs typeface="Chivo"/>
                <a:sym typeface="Chivo"/>
              </a:defRPr>
            </a:lvl8pPr>
            <a:lvl9pPr marL="4114800" marR="0" lvl="8" indent="-381000" algn="l" rtl="0" eaLnBrk="1" hangingPunct="1">
              <a:lnSpc>
                <a:spcPct val="115000"/>
              </a:lnSpc>
              <a:spcBef>
                <a:spcPts val="0"/>
              </a:spcBef>
              <a:spcAft>
                <a:spcPts val="0"/>
              </a:spcAft>
              <a:buClr>
                <a:srgbClr val="9EB3C2"/>
              </a:buClr>
              <a:buSzPts val="2400"/>
              <a:buFont typeface="Chivo"/>
              <a:buChar char="▰"/>
              <a:defRPr sz="2400" b="0" i="0" u="none" strike="noStrike" cap="none">
                <a:solidFill>
                  <a:srgbClr val="00001A"/>
                </a:solidFill>
                <a:latin typeface="Chivo"/>
                <a:ea typeface="Chivo"/>
                <a:cs typeface="Chivo"/>
                <a:sym typeface="Chivo"/>
              </a:defRPr>
            </a:lvl9pPr>
          </a:lstStyle>
          <a:p>
            <a:pPr marL="609585" indent="-507987" defTabSz="1219170">
              <a:lnSpc>
                <a:spcPct val="100000"/>
              </a:lnSpc>
              <a:spcBef>
                <a:spcPts val="1200"/>
              </a:spcBef>
              <a:defRPr/>
            </a:pPr>
            <a:endParaRPr lang="en" sz="2933" kern="0" dirty="0"/>
          </a:p>
        </p:txBody>
      </p:sp>
      <p:pic>
        <p:nvPicPr>
          <p:cNvPr id="3" name="DriverWorkload">
            <a:hlinkClick r:id="" action="ppaction://media"/>
            <a:extLst>
              <a:ext uri="{FF2B5EF4-FFF2-40B4-BE49-F238E27FC236}">
                <a16:creationId xmlns:a16="http://schemas.microsoft.com/office/drawing/2014/main" id="{B04DFDF8-5BEC-4055-B0B1-5E30BD91605E}"/>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18255" y="240957"/>
            <a:ext cx="11740896" cy="6400800"/>
          </a:xfrm>
          <a:prstGeom prst="rect">
            <a:avLst/>
          </a:prstGeom>
        </p:spPr>
      </p:pic>
    </p:spTree>
    <p:extLst>
      <p:ext uri="{BB962C8B-B14F-4D97-AF65-F5344CB8AC3E}">
        <p14:creationId xmlns:p14="http://schemas.microsoft.com/office/powerpoint/2010/main" val="387409687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1515">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D488-25A9-BA07-1E0F-1ADCC26D27FF}"/>
              </a:ext>
            </a:extLst>
          </p:cNvPr>
          <p:cNvSpPr>
            <a:spLocks noGrp="1"/>
          </p:cNvSpPr>
          <p:nvPr>
            <p:ph type="title"/>
          </p:nvPr>
        </p:nvSpPr>
        <p:spPr/>
        <p:txBody>
          <a:bodyPr/>
          <a:lstStyle/>
          <a:p>
            <a:r>
              <a:rPr lang="en-US" dirty="0"/>
              <a:t>RCUT Intersection Evaluation Results</a:t>
            </a:r>
          </a:p>
        </p:txBody>
      </p:sp>
      <p:sp>
        <p:nvSpPr>
          <p:cNvPr id="3" name="Content Placeholder 2">
            <a:extLst>
              <a:ext uri="{FF2B5EF4-FFF2-40B4-BE49-F238E27FC236}">
                <a16:creationId xmlns:a16="http://schemas.microsoft.com/office/drawing/2014/main" id="{0C140CCE-F0AD-0D1F-70E7-C2C9A4D9E5E9}"/>
              </a:ext>
            </a:extLst>
          </p:cNvPr>
          <p:cNvSpPr>
            <a:spLocks noGrp="1"/>
          </p:cNvSpPr>
          <p:nvPr>
            <p:ph idx="1"/>
          </p:nvPr>
        </p:nvSpPr>
        <p:spPr/>
        <p:txBody>
          <a:bodyPr>
            <a:normAutofit lnSpcReduction="10000"/>
          </a:bodyPr>
          <a:lstStyle/>
          <a:p>
            <a:r>
              <a:rPr lang="en-US" dirty="0"/>
              <a:t>15 RCUT Intersections evaluated</a:t>
            </a:r>
          </a:p>
          <a:p>
            <a:pPr lvl="1">
              <a:spcBef>
                <a:spcPts val="300"/>
              </a:spcBef>
            </a:pPr>
            <a:r>
              <a:rPr lang="en-US" dirty="0"/>
              <a:t>2 locations have 5 years of After data</a:t>
            </a:r>
          </a:p>
          <a:p>
            <a:pPr lvl="1">
              <a:spcBef>
                <a:spcPts val="300"/>
              </a:spcBef>
            </a:pPr>
            <a:r>
              <a:rPr lang="en-US" dirty="0"/>
              <a:t>2 locations have 4 years of After data</a:t>
            </a:r>
          </a:p>
          <a:p>
            <a:pPr lvl="1">
              <a:spcBef>
                <a:spcPts val="300"/>
              </a:spcBef>
            </a:pPr>
            <a:r>
              <a:rPr lang="en-US" dirty="0"/>
              <a:t>4 locations have 3 years of After data</a:t>
            </a:r>
          </a:p>
          <a:p>
            <a:pPr lvl="1">
              <a:spcBef>
                <a:spcPts val="300"/>
              </a:spcBef>
            </a:pPr>
            <a:r>
              <a:rPr lang="en-US" dirty="0"/>
              <a:t>7 locations have 2 years of After data</a:t>
            </a:r>
          </a:p>
          <a:p>
            <a:pPr>
              <a:spcBef>
                <a:spcPts val="1200"/>
              </a:spcBef>
            </a:pPr>
            <a:r>
              <a:rPr lang="en-US" dirty="0"/>
              <a:t>All 15 locations had a decrease in Fatal &amp; Injury Crashes in the After period ranging from a 41% decrease to a 100% decrease</a:t>
            </a:r>
          </a:p>
          <a:p>
            <a:pPr>
              <a:spcBef>
                <a:spcPts val="1200"/>
              </a:spcBef>
            </a:pPr>
            <a:r>
              <a:rPr lang="en-US" dirty="0"/>
              <a:t>4 locations had an increase in Property Damage Only crashes ranging from a 39% increase to a 173% increase; all other locations saw a decrease</a:t>
            </a:r>
          </a:p>
          <a:p>
            <a:pPr lvl="1">
              <a:spcBef>
                <a:spcPts val="300"/>
              </a:spcBef>
            </a:pPr>
            <a:r>
              <a:rPr lang="en-US" u="sng" dirty="0"/>
              <a:t>NOTE</a:t>
            </a:r>
            <a:r>
              <a:rPr lang="en-US" dirty="0"/>
              <a:t>:  the locations with a relatively high increase in PDO crashes have all experienced a decrease in Fatal &amp; Injury Crashes between 73% to 100%</a:t>
            </a:r>
          </a:p>
        </p:txBody>
      </p:sp>
    </p:spTree>
    <p:extLst>
      <p:ext uri="{BB962C8B-B14F-4D97-AF65-F5344CB8AC3E}">
        <p14:creationId xmlns:p14="http://schemas.microsoft.com/office/powerpoint/2010/main" val="3556103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D488-25A9-BA07-1E0F-1ADCC26D27FF}"/>
              </a:ext>
            </a:extLst>
          </p:cNvPr>
          <p:cNvSpPr>
            <a:spLocks noGrp="1"/>
          </p:cNvSpPr>
          <p:nvPr>
            <p:ph type="title"/>
          </p:nvPr>
        </p:nvSpPr>
        <p:spPr/>
        <p:txBody>
          <a:bodyPr/>
          <a:lstStyle/>
          <a:p>
            <a:r>
              <a:rPr lang="en-US" dirty="0"/>
              <a:t>RCUT Intersection Evaluation Results</a:t>
            </a:r>
          </a:p>
        </p:txBody>
      </p:sp>
      <p:sp>
        <p:nvSpPr>
          <p:cNvPr id="3" name="Content Placeholder 2">
            <a:extLst>
              <a:ext uri="{FF2B5EF4-FFF2-40B4-BE49-F238E27FC236}">
                <a16:creationId xmlns:a16="http://schemas.microsoft.com/office/drawing/2014/main" id="{0C140CCE-F0AD-0D1F-70E7-C2C9A4D9E5E9}"/>
              </a:ext>
            </a:extLst>
          </p:cNvPr>
          <p:cNvSpPr>
            <a:spLocks noGrp="1"/>
          </p:cNvSpPr>
          <p:nvPr>
            <p:ph idx="1"/>
          </p:nvPr>
        </p:nvSpPr>
        <p:spPr>
          <a:xfrm>
            <a:off x="731520" y="2468880"/>
            <a:ext cx="9118536" cy="4206240"/>
          </a:xfrm>
        </p:spPr>
        <p:txBody>
          <a:bodyPr>
            <a:normAutofit/>
          </a:bodyPr>
          <a:lstStyle/>
          <a:p>
            <a:pPr>
              <a:spcBef>
                <a:spcPts val="900"/>
              </a:spcBef>
            </a:pPr>
            <a:r>
              <a:rPr lang="en-US" dirty="0"/>
              <a:t>If we look at the </a:t>
            </a:r>
            <a:r>
              <a:rPr lang="en-US" u="sng" dirty="0"/>
              <a:t>entire RCUT initiative</a:t>
            </a:r>
            <a:r>
              <a:rPr lang="en-US" dirty="0"/>
              <a:t>:</a:t>
            </a:r>
          </a:p>
          <a:p>
            <a:pPr lvl="1">
              <a:spcBef>
                <a:spcPts val="300"/>
              </a:spcBef>
            </a:pPr>
            <a:r>
              <a:rPr lang="en-US" dirty="0"/>
              <a:t>averaging a 76% decrease in Fatal &amp; Injury Crashes</a:t>
            </a:r>
          </a:p>
          <a:p>
            <a:pPr lvl="1">
              <a:spcBef>
                <a:spcPts val="300"/>
              </a:spcBef>
            </a:pPr>
            <a:r>
              <a:rPr lang="en-US" dirty="0"/>
              <a:t>averaging a 23% decrease in Property Damage Only Crashes</a:t>
            </a:r>
          </a:p>
          <a:p>
            <a:pPr lvl="1">
              <a:spcBef>
                <a:spcPts val="1800"/>
              </a:spcBef>
            </a:pPr>
            <a:r>
              <a:rPr lang="en-US" dirty="0"/>
              <a:t>approx. 30 Fatal and Injury Crashes are being saved per Year</a:t>
            </a:r>
          </a:p>
          <a:p>
            <a:pPr marL="914400" lvl="2" indent="0">
              <a:spcBef>
                <a:spcPts val="0"/>
              </a:spcBef>
              <a:buNone/>
            </a:pPr>
            <a:r>
              <a:rPr lang="en-US" dirty="0"/>
              <a:t>(an estimated $10,965,000 per Year in Crash Costs saved)</a:t>
            </a:r>
          </a:p>
          <a:p>
            <a:pPr lvl="1">
              <a:spcBef>
                <a:spcPts val="300"/>
              </a:spcBef>
            </a:pPr>
            <a:r>
              <a:rPr lang="en-US" dirty="0"/>
              <a:t>approx. 20 Property Damage Only Crashes are being saved per Year</a:t>
            </a:r>
          </a:p>
          <a:p>
            <a:pPr marL="914400" lvl="2" indent="0">
              <a:spcBef>
                <a:spcPts val="0"/>
              </a:spcBef>
              <a:buNone/>
            </a:pPr>
            <a:r>
              <a:rPr lang="en-US" dirty="0"/>
              <a:t>(an estimated $223,000 per Year in Crash Costs saved)</a:t>
            </a:r>
          </a:p>
          <a:p>
            <a:pPr lvl="1">
              <a:spcBef>
                <a:spcPts val="300"/>
              </a:spcBef>
            </a:pPr>
            <a:r>
              <a:rPr lang="en-US" dirty="0"/>
              <a:t>A total of $11,188,000 per Year in Crash Costs saved</a:t>
            </a:r>
          </a:p>
          <a:p>
            <a:pPr lvl="1">
              <a:spcBef>
                <a:spcPts val="1800"/>
              </a:spcBef>
            </a:pPr>
            <a:r>
              <a:rPr lang="en-US" dirty="0"/>
              <a:t>In just 5 short years in the After period, we predict we’ll achieve a Benefit/Cost ratio of 8.8:1 … in 10 years, the B/C estimate is 17.6:1</a:t>
            </a:r>
          </a:p>
          <a:p>
            <a:endParaRPr lang="en-US" dirty="0"/>
          </a:p>
        </p:txBody>
      </p:sp>
    </p:spTree>
    <p:extLst>
      <p:ext uri="{BB962C8B-B14F-4D97-AF65-F5344CB8AC3E}">
        <p14:creationId xmlns:p14="http://schemas.microsoft.com/office/powerpoint/2010/main" val="2654840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D488-25A9-BA07-1E0F-1ADCC26D27FF}"/>
              </a:ext>
            </a:extLst>
          </p:cNvPr>
          <p:cNvSpPr>
            <a:spLocks noGrp="1"/>
          </p:cNvSpPr>
          <p:nvPr>
            <p:ph type="title"/>
          </p:nvPr>
        </p:nvSpPr>
        <p:spPr/>
        <p:txBody>
          <a:bodyPr/>
          <a:lstStyle/>
          <a:p>
            <a:r>
              <a:rPr lang="en-US" dirty="0"/>
              <a:t>RCUT Intersection Evaluation Results</a:t>
            </a:r>
          </a:p>
        </p:txBody>
      </p:sp>
      <p:sp>
        <p:nvSpPr>
          <p:cNvPr id="3" name="Content Placeholder 2">
            <a:extLst>
              <a:ext uri="{FF2B5EF4-FFF2-40B4-BE49-F238E27FC236}">
                <a16:creationId xmlns:a16="http://schemas.microsoft.com/office/drawing/2014/main" id="{0C140CCE-F0AD-0D1F-70E7-C2C9A4D9E5E9}"/>
              </a:ext>
            </a:extLst>
          </p:cNvPr>
          <p:cNvSpPr>
            <a:spLocks noGrp="1"/>
          </p:cNvSpPr>
          <p:nvPr>
            <p:ph idx="1"/>
          </p:nvPr>
        </p:nvSpPr>
        <p:spPr>
          <a:xfrm>
            <a:off x="731519" y="2468880"/>
            <a:ext cx="9743570" cy="4206240"/>
          </a:xfrm>
        </p:spPr>
        <p:txBody>
          <a:bodyPr>
            <a:normAutofit/>
          </a:bodyPr>
          <a:lstStyle/>
          <a:p>
            <a:pPr>
              <a:spcBef>
                <a:spcPts val="900"/>
              </a:spcBef>
            </a:pPr>
            <a:r>
              <a:rPr lang="en-US" dirty="0"/>
              <a:t>What does this tell us:</a:t>
            </a:r>
          </a:p>
          <a:p>
            <a:pPr lvl="1">
              <a:spcBef>
                <a:spcPts val="900"/>
              </a:spcBef>
            </a:pPr>
            <a:r>
              <a:rPr lang="en-US" dirty="0"/>
              <a:t>The RCUT is a proven safety countermeasure</a:t>
            </a:r>
          </a:p>
          <a:p>
            <a:pPr lvl="1">
              <a:spcBef>
                <a:spcPts val="900"/>
              </a:spcBef>
            </a:pPr>
            <a:r>
              <a:rPr lang="en-US" dirty="0"/>
              <a:t>We need to look for opportunities to convert existing intersections to RCUTs</a:t>
            </a:r>
          </a:p>
          <a:p>
            <a:pPr lvl="1">
              <a:spcBef>
                <a:spcPts val="900"/>
              </a:spcBef>
            </a:pPr>
            <a:r>
              <a:rPr lang="en-US" dirty="0"/>
              <a:t>We need to start making the RCUT intersection the default intersection along multilane divided roadways</a:t>
            </a:r>
          </a:p>
        </p:txBody>
      </p:sp>
    </p:spTree>
    <p:extLst>
      <p:ext uri="{BB962C8B-B14F-4D97-AF65-F5344CB8AC3E}">
        <p14:creationId xmlns:p14="http://schemas.microsoft.com/office/powerpoint/2010/main" val="177529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797698-745D-3EFC-0282-C7EE3DE97581}"/>
              </a:ext>
            </a:extLst>
          </p:cNvPr>
          <p:cNvSpPr>
            <a:spLocks noGrp="1"/>
          </p:cNvSpPr>
          <p:nvPr>
            <p:ph type="title"/>
          </p:nvPr>
        </p:nvSpPr>
        <p:spPr/>
        <p:txBody>
          <a:bodyPr/>
          <a:lstStyle/>
          <a:p>
            <a:r>
              <a:rPr lang="en-US" dirty="0"/>
              <a:t>My view the project lifecycle</a:t>
            </a:r>
          </a:p>
        </p:txBody>
      </p:sp>
      <p:pic>
        <p:nvPicPr>
          <p:cNvPr id="12" name="Picture 11">
            <a:extLst>
              <a:ext uri="{FF2B5EF4-FFF2-40B4-BE49-F238E27FC236}">
                <a16:creationId xmlns:a16="http://schemas.microsoft.com/office/drawing/2014/main" id="{4083A6CC-893F-ECF9-2C75-733C21936BB9}"/>
              </a:ext>
            </a:extLst>
          </p:cNvPr>
          <p:cNvPicPr>
            <a:picLocks noChangeAspect="1"/>
          </p:cNvPicPr>
          <p:nvPr/>
        </p:nvPicPr>
        <p:blipFill>
          <a:blip r:embed="rId2"/>
          <a:stretch>
            <a:fillRect/>
          </a:stretch>
        </p:blipFill>
        <p:spPr>
          <a:xfrm>
            <a:off x="3200400" y="2377440"/>
            <a:ext cx="5780441" cy="4389120"/>
          </a:xfrm>
          <a:prstGeom prst="rect">
            <a:avLst/>
          </a:prstGeom>
        </p:spPr>
      </p:pic>
    </p:spTree>
    <p:extLst>
      <p:ext uri="{BB962C8B-B14F-4D97-AF65-F5344CB8AC3E}">
        <p14:creationId xmlns:p14="http://schemas.microsoft.com/office/powerpoint/2010/main" val="3171453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D488-25A9-BA07-1E0F-1ADCC26D27FF}"/>
              </a:ext>
            </a:extLst>
          </p:cNvPr>
          <p:cNvSpPr>
            <a:spLocks noGrp="1"/>
          </p:cNvSpPr>
          <p:nvPr>
            <p:ph type="title"/>
          </p:nvPr>
        </p:nvSpPr>
        <p:spPr/>
        <p:txBody>
          <a:bodyPr/>
          <a:lstStyle/>
          <a:p>
            <a:r>
              <a:rPr lang="en-US" dirty="0"/>
              <a:t>RCUT Intersection Evaluation Results</a:t>
            </a:r>
          </a:p>
        </p:txBody>
      </p:sp>
      <p:sp>
        <p:nvSpPr>
          <p:cNvPr id="3" name="Content Placeholder 2">
            <a:extLst>
              <a:ext uri="{FF2B5EF4-FFF2-40B4-BE49-F238E27FC236}">
                <a16:creationId xmlns:a16="http://schemas.microsoft.com/office/drawing/2014/main" id="{0C140CCE-F0AD-0D1F-70E7-C2C9A4D9E5E9}"/>
              </a:ext>
            </a:extLst>
          </p:cNvPr>
          <p:cNvSpPr>
            <a:spLocks noGrp="1"/>
          </p:cNvSpPr>
          <p:nvPr>
            <p:ph idx="1"/>
          </p:nvPr>
        </p:nvSpPr>
        <p:spPr>
          <a:xfrm>
            <a:off x="731519" y="2468880"/>
            <a:ext cx="9743570" cy="4206240"/>
          </a:xfrm>
        </p:spPr>
        <p:txBody>
          <a:bodyPr>
            <a:normAutofit/>
          </a:bodyPr>
          <a:lstStyle/>
          <a:p>
            <a:pPr>
              <a:spcBef>
                <a:spcPts val="900"/>
              </a:spcBef>
            </a:pPr>
            <a:r>
              <a:rPr lang="en-US" dirty="0"/>
              <a:t>What does this tell us:</a:t>
            </a:r>
          </a:p>
          <a:p>
            <a:pPr lvl="1">
              <a:spcBef>
                <a:spcPts val="900"/>
              </a:spcBef>
            </a:pPr>
            <a:r>
              <a:rPr lang="en-US" dirty="0"/>
              <a:t>The RCUT is a proven safety countermeasure</a:t>
            </a:r>
          </a:p>
          <a:p>
            <a:pPr lvl="1">
              <a:spcBef>
                <a:spcPts val="900"/>
              </a:spcBef>
            </a:pPr>
            <a:r>
              <a:rPr lang="en-US" dirty="0"/>
              <a:t>We need to look for opportunities to convert existing intersections to RCUTs</a:t>
            </a:r>
          </a:p>
          <a:p>
            <a:pPr lvl="1">
              <a:spcBef>
                <a:spcPts val="900"/>
              </a:spcBef>
            </a:pPr>
            <a:r>
              <a:rPr lang="en-US" dirty="0"/>
              <a:t>We need to start making the RCUT intersection the default intersection along multilane divided roadways</a:t>
            </a:r>
          </a:p>
          <a:p>
            <a:pPr lvl="1">
              <a:spcBef>
                <a:spcPts val="900"/>
              </a:spcBef>
            </a:pPr>
            <a:endParaRPr lang="en-US" dirty="0"/>
          </a:p>
          <a:p>
            <a:pPr>
              <a:spcBef>
                <a:spcPts val="900"/>
              </a:spcBef>
            </a:pPr>
            <a:r>
              <a:rPr lang="en-US" dirty="0"/>
              <a:t>On a related side note:  along 2-lane, undivided roadways, we need to look for every opportunity to install roundabouts and starting making roundabouts the default intersection along 2-lane, undivided roadways</a:t>
            </a:r>
          </a:p>
        </p:txBody>
      </p:sp>
    </p:spTree>
    <p:extLst>
      <p:ext uri="{BB962C8B-B14F-4D97-AF65-F5344CB8AC3E}">
        <p14:creationId xmlns:p14="http://schemas.microsoft.com/office/powerpoint/2010/main" val="2747802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797698-745D-3EFC-0282-C7EE3DE97581}"/>
              </a:ext>
            </a:extLst>
          </p:cNvPr>
          <p:cNvSpPr>
            <a:spLocks noGrp="1"/>
          </p:cNvSpPr>
          <p:nvPr>
            <p:ph type="title"/>
          </p:nvPr>
        </p:nvSpPr>
        <p:spPr/>
        <p:txBody>
          <a:bodyPr/>
          <a:lstStyle/>
          <a:p>
            <a:r>
              <a:rPr lang="en-US" dirty="0"/>
              <a:t>Even when people start visualizing a circle</a:t>
            </a:r>
          </a:p>
        </p:txBody>
      </p:sp>
      <p:pic>
        <p:nvPicPr>
          <p:cNvPr id="12" name="Picture 11">
            <a:extLst>
              <a:ext uri="{FF2B5EF4-FFF2-40B4-BE49-F238E27FC236}">
                <a16:creationId xmlns:a16="http://schemas.microsoft.com/office/drawing/2014/main" id="{4083A6CC-893F-ECF9-2C75-733C21936BB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0400" y="2379171"/>
            <a:ext cx="5780441" cy="4385658"/>
          </a:xfrm>
          <a:prstGeom prst="rect">
            <a:avLst/>
          </a:prstGeom>
        </p:spPr>
      </p:pic>
    </p:spTree>
    <p:extLst>
      <p:ext uri="{BB962C8B-B14F-4D97-AF65-F5344CB8AC3E}">
        <p14:creationId xmlns:p14="http://schemas.microsoft.com/office/powerpoint/2010/main" val="1946227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797698-745D-3EFC-0282-C7EE3DE97581}"/>
              </a:ext>
            </a:extLst>
          </p:cNvPr>
          <p:cNvSpPr>
            <a:spLocks noGrp="1"/>
          </p:cNvSpPr>
          <p:nvPr>
            <p:ph type="title"/>
          </p:nvPr>
        </p:nvSpPr>
        <p:spPr/>
        <p:txBody>
          <a:bodyPr/>
          <a:lstStyle/>
          <a:p>
            <a:r>
              <a:rPr lang="en-US" dirty="0"/>
              <a:t>Even when people start visualizing a circle</a:t>
            </a:r>
          </a:p>
        </p:txBody>
      </p:sp>
      <p:pic>
        <p:nvPicPr>
          <p:cNvPr id="12" name="Picture 11">
            <a:extLst>
              <a:ext uri="{FF2B5EF4-FFF2-40B4-BE49-F238E27FC236}">
                <a16:creationId xmlns:a16="http://schemas.microsoft.com/office/drawing/2014/main" id="{4083A6CC-893F-ECF9-2C75-733C21936BB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0400" y="2379171"/>
            <a:ext cx="5780441" cy="4385658"/>
          </a:xfrm>
          <a:prstGeom prst="rect">
            <a:avLst/>
          </a:prstGeom>
        </p:spPr>
      </p:pic>
      <p:sp>
        <p:nvSpPr>
          <p:cNvPr id="2" name="Oval 1">
            <a:extLst>
              <a:ext uri="{FF2B5EF4-FFF2-40B4-BE49-F238E27FC236}">
                <a16:creationId xmlns:a16="http://schemas.microsoft.com/office/drawing/2014/main" id="{D95F2D41-3EE3-0C9B-1990-A21111F90FB4}"/>
              </a:ext>
            </a:extLst>
          </p:cNvPr>
          <p:cNvSpPr/>
          <p:nvPr/>
        </p:nvSpPr>
        <p:spPr>
          <a:xfrm>
            <a:off x="4529138" y="2690814"/>
            <a:ext cx="1104900" cy="48577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418F0FD-B46A-6E26-7927-F7E3BDF42046}"/>
              </a:ext>
            </a:extLst>
          </p:cNvPr>
          <p:cNvSpPr/>
          <p:nvPr/>
        </p:nvSpPr>
        <p:spPr>
          <a:xfrm>
            <a:off x="3567113" y="4314674"/>
            <a:ext cx="1225550" cy="46434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771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797698-745D-3EFC-0282-C7EE3DE97581}"/>
              </a:ext>
            </a:extLst>
          </p:cNvPr>
          <p:cNvSpPr>
            <a:spLocks noGrp="1"/>
          </p:cNvSpPr>
          <p:nvPr>
            <p:ph type="title"/>
          </p:nvPr>
        </p:nvSpPr>
        <p:spPr/>
        <p:txBody>
          <a:bodyPr/>
          <a:lstStyle/>
          <a:p>
            <a:r>
              <a:rPr lang="en-US" dirty="0"/>
              <a:t>My view the project lifecycle</a:t>
            </a:r>
          </a:p>
        </p:txBody>
      </p:sp>
      <p:pic>
        <p:nvPicPr>
          <p:cNvPr id="12" name="Picture 11">
            <a:extLst>
              <a:ext uri="{FF2B5EF4-FFF2-40B4-BE49-F238E27FC236}">
                <a16:creationId xmlns:a16="http://schemas.microsoft.com/office/drawing/2014/main" id="{4083A6CC-893F-ECF9-2C75-733C21936BB9}"/>
              </a:ext>
            </a:extLst>
          </p:cNvPr>
          <p:cNvPicPr>
            <a:picLocks noChangeAspect="1"/>
          </p:cNvPicPr>
          <p:nvPr/>
        </p:nvPicPr>
        <p:blipFill>
          <a:blip r:embed="rId2"/>
          <a:stretch>
            <a:fillRect/>
          </a:stretch>
        </p:blipFill>
        <p:spPr>
          <a:xfrm>
            <a:off x="3200400" y="2377440"/>
            <a:ext cx="5780441" cy="4389120"/>
          </a:xfrm>
          <a:prstGeom prst="rect">
            <a:avLst/>
          </a:prstGeom>
        </p:spPr>
      </p:pic>
      <p:sp>
        <p:nvSpPr>
          <p:cNvPr id="2" name="Oval 1">
            <a:extLst>
              <a:ext uri="{FF2B5EF4-FFF2-40B4-BE49-F238E27FC236}">
                <a16:creationId xmlns:a16="http://schemas.microsoft.com/office/drawing/2014/main" id="{1A6C66EC-865B-9272-1E16-67A4E9EC0E51}"/>
              </a:ext>
            </a:extLst>
          </p:cNvPr>
          <p:cNvSpPr/>
          <p:nvPr/>
        </p:nvSpPr>
        <p:spPr>
          <a:xfrm>
            <a:off x="6647305" y="2702389"/>
            <a:ext cx="1104900" cy="48577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D206167-4CB5-93F6-62E5-4AA049D77EEA}"/>
              </a:ext>
            </a:extLst>
          </p:cNvPr>
          <p:cNvSpPr/>
          <p:nvPr/>
        </p:nvSpPr>
        <p:spPr>
          <a:xfrm>
            <a:off x="4441825" y="2723821"/>
            <a:ext cx="1225550" cy="46434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880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5FDF0-6D9F-B1AD-0CDF-88130AB55883}"/>
              </a:ext>
            </a:extLst>
          </p:cNvPr>
          <p:cNvSpPr>
            <a:spLocks noGrp="1"/>
          </p:cNvSpPr>
          <p:nvPr>
            <p:ph type="title"/>
          </p:nvPr>
        </p:nvSpPr>
        <p:spPr/>
        <p:txBody>
          <a:bodyPr/>
          <a:lstStyle/>
          <a:p>
            <a:r>
              <a:rPr lang="en-US" dirty="0"/>
              <a:t>Today’s Outline</a:t>
            </a:r>
          </a:p>
        </p:txBody>
      </p:sp>
      <p:sp>
        <p:nvSpPr>
          <p:cNvPr id="3" name="Content Placeholder 2">
            <a:extLst>
              <a:ext uri="{FF2B5EF4-FFF2-40B4-BE49-F238E27FC236}">
                <a16:creationId xmlns:a16="http://schemas.microsoft.com/office/drawing/2014/main" id="{CA5A8AD2-FEF5-D048-96DE-95BC67D18319}"/>
              </a:ext>
            </a:extLst>
          </p:cNvPr>
          <p:cNvSpPr>
            <a:spLocks noGrp="1"/>
          </p:cNvSpPr>
          <p:nvPr>
            <p:ph idx="1"/>
          </p:nvPr>
        </p:nvSpPr>
        <p:spPr/>
        <p:txBody>
          <a:bodyPr/>
          <a:lstStyle/>
          <a:p>
            <a:r>
              <a:rPr lang="en-US" b="1" dirty="0"/>
              <a:t>Evaluation of HSIP-funded Roadway Departure (RD) Corridors</a:t>
            </a:r>
          </a:p>
          <a:p>
            <a:pPr lvl="1"/>
            <a:r>
              <a:rPr lang="en-US" dirty="0"/>
              <a:t>What is an RD Corridor</a:t>
            </a:r>
          </a:p>
          <a:p>
            <a:pPr lvl="1"/>
            <a:r>
              <a:rPr lang="en-US" dirty="0"/>
              <a:t>Types of countermeasures</a:t>
            </a:r>
          </a:p>
          <a:p>
            <a:pPr lvl="1"/>
            <a:r>
              <a:rPr lang="en-US" dirty="0"/>
              <a:t>Evaluation results</a:t>
            </a:r>
          </a:p>
          <a:p>
            <a:r>
              <a:rPr lang="en-US" b="1" dirty="0"/>
              <a:t>Evaluation of HSIP-funded Restricted Crossing U-Turn (RCUT) Intersections</a:t>
            </a:r>
          </a:p>
          <a:p>
            <a:pPr lvl="1"/>
            <a:r>
              <a:rPr lang="en-US" dirty="0"/>
              <a:t>What is an RCUT Intersection and how do they operate</a:t>
            </a:r>
          </a:p>
          <a:p>
            <a:pPr lvl="1"/>
            <a:r>
              <a:rPr lang="en-US" dirty="0"/>
              <a:t>How RCUTs help drivers</a:t>
            </a:r>
          </a:p>
          <a:p>
            <a:pPr lvl="1"/>
            <a:r>
              <a:rPr lang="en-US" dirty="0"/>
              <a:t>Evaluation results</a:t>
            </a:r>
          </a:p>
        </p:txBody>
      </p:sp>
    </p:spTree>
    <p:extLst>
      <p:ext uri="{BB962C8B-B14F-4D97-AF65-F5344CB8AC3E}">
        <p14:creationId xmlns:p14="http://schemas.microsoft.com/office/powerpoint/2010/main" val="714731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F702D-E3F4-5E36-BA49-113E4689A03A}"/>
              </a:ext>
            </a:extLst>
          </p:cNvPr>
          <p:cNvSpPr>
            <a:spLocks noGrp="1"/>
          </p:cNvSpPr>
          <p:nvPr>
            <p:ph type="title"/>
          </p:nvPr>
        </p:nvSpPr>
        <p:spPr/>
        <p:txBody>
          <a:bodyPr/>
          <a:lstStyle/>
          <a:p>
            <a:r>
              <a:rPr lang="en-US" dirty="0"/>
              <a:t>What is an RD Corridor</a:t>
            </a:r>
          </a:p>
        </p:txBody>
      </p:sp>
      <p:sp>
        <p:nvSpPr>
          <p:cNvPr id="3" name="Content Placeholder 2">
            <a:extLst>
              <a:ext uri="{FF2B5EF4-FFF2-40B4-BE49-F238E27FC236}">
                <a16:creationId xmlns:a16="http://schemas.microsoft.com/office/drawing/2014/main" id="{716493B4-B405-4BB9-AF26-C52F002EAAB0}"/>
              </a:ext>
            </a:extLst>
          </p:cNvPr>
          <p:cNvSpPr>
            <a:spLocks noGrp="1"/>
          </p:cNvSpPr>
          <p:nvPr>
            <p:ph idx="1"/>
          </p:nvPr>
        </p:nvSpPr>
        <p:spPr/>
        <p:txBody>
          <a:bodyPr/>
          <a:lstStyle/>
          <a:p>
            <a:r>
              <a:rPr lang="en-US" dirty="0"/>
              <a:t>Target Facility:  Rural, 2-lane, 50+ mph posted speed limit</a:t>
            </a:r>
          </a:p>
          <a:p>
            <a:r>
              <a:rPr lang="en-US" dirty="0"/>
              <a:t>Target Crash Type:  Roadway Departure crashes (single vehicle, head-on, sideswipe opposite direction)</a:t>
            </a:r>
          </a:p>
          <a:p>
            <a:r>
              <a:rPr lang="en-US" dirty="0"/>
              <a:t>Typical Length:  4-12 miles, with 5-8 mile corridor lengths most common</a:t>
            </a:r>
          </a:p>
          <a:p>
            <a:r>
              <a:rPr lang="en-US" dirty="0"/>
              <a:t>RD Corridor projects have an avg cost of $250,000/mile to $400,000/mile</a:t>
            </a:r>
          </a:p>
          <a:p>
            <a:r>
              <a:rPr lang="en-US" dirty="0"/>
              <a:t>Major HSIP Initiative since 2013</a:t>
            </a:r>
          </a:p>
          <a:p>
            <a:r>
              <a:rPr lang="en-US" dirty="0"/>
              <a:t>Average Annual Funding Target: $21 – $30 Million</a:t>
            </a:r>
          </a:p>
        </p:txBody>
      </p:sp>
    </p:spTree>
    <p:extLst>
      <p:ext uri="{BB962C8B-B14F-4D97-AF65-F5344CB8AC3E}">
        <p14:creationId xmlns:p14="http://schemas.microsoft.com/office/powerpoint/2010/main" val="2961214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F702D-E3F4-5E36-BA49-113E4689A03A}"/>
              </a:ext>
            </a:extLst>
          </p:cNvPr>
          <p:cNvSpPr>
            <a:spLocks noGrp="1"/>
          </p:cNvSpPr>
          <p:nvPr>
            <p:ph type="title"/>
          </p:nvPr>
        </p:nvSpPr>
        <p:spPr/>
        <p:txBody>
          <a:bodyPr/>
          <a:lstStyle/>
          <a:p>
            <a:r>
              <a:rPr lang="en-US" dirty="0"/>
              <a:t>Types of Countermeasures</a:t>
            </a:r>
          </a:p>
        </p:txBody>
      </p:sp>
      <p:sp>
        <p:nvSpPr>
          <p:cNvPr id="3" name="Content Placeholder 2">
            <a:extLst>
              <a:ext uri="{FF2B5EF4-FFF2-40B4-BE49-F238E27FC236}">
                <a16:creationId xmlns:a16="http://schemas.microsoft.com/office/drawing/2014/main" id="{716493B4-B405-4BB9-AF26-C52F002EAAB0}"/>
              </a:ext>
            </a:extLst>
          </p:cNvPr>
          <p:cNvSpPr>
            <a:spLocks noGrp="1"/>
          </p:cNvSpPr>
          <p:nvPr>
            <p:ph idx="1"/>
          </p:nvPr>
        </p:nvSpPr>
        <p:spPr>
          <a:xfrm>
            <a:off x="731520" y="2468880"/>
            <a:ext cx="10472774" cy="4244436"/>
          </a:xfrm>
        </p:spPr>
        <p:txBody>
          <a:bodyPr>
            <a:normAutofit/>
          </a:bodyPr>
          <a:lstStyle/>
          <a:p>
            <a:pPr>
              <a:spcBef>
                <a:spcPts val="0"/>
              </a:spcBef>
            </a:pPr>
            <a:r>
              <a:rPr lang="en-US" dirty="0"/>
              <a:t>Widen and/or pave shoulders (to obtain up to 11’ lanes and 2’ paved shoulders)</a:t>
            </a:r>
          </a:p>
          <a:p>
            <a:pPr lvl="1">
              <a:spcBef>
                <a:spcPts val="0"/>
              </a:spcBef>
            </a:pPr>
            <a:r>
              <a:rPr lang="en-US" dirty="0"/>
              <a:t>Add centerline and/or edgeline rumble strips (if we have enough pavement width)</a:t>
            </a:r>
          </a:p>
          <a:p>
            <a:pPr>
              <a:spcBef>
                <a:spcPts val="400"/>
              </a:spcBef>
            </a:pPr>
            <a:r>
              <a:rPr lang="en-US" dirty="0"/>
              <a:t>Roadside Regrading</a:t>
            </a:r>
          </a:p>
          <a:p>
            <a:pPr>
              <a:spcBef>
                <a:spcPts val="400"/>
              </a:spcBef>
            </a:pPr>
            <a:r>
              <a:rPr lang="en-US" dirty="0"/>
              <a:t>Culvert pipe extensions and/or installing crashworthy headwalls</a:t>
            </a:r>
          </a:p>
          <a:p>
            <a:pPr>
              <a:spcBef>
                <a:spcPts val="400"/>
              </a:spcBef>
            </a:pPr>
            <a:r>
              <a:rPr lang="en-US" dirty="0"/>
              <a:t>Improve signing and delineation</a:t>
            </a:r>
          </a:p>
          <a:p>
            <a:pPr>
              <a:spcBef>
                <a:spcPts val="400"/>
              </a:spcBef>
            </a:pPr>
            <a:r>
              <a:rPr lang="en-US" dirty="0"/>
              <a:t>Superelevation and pavement cross slope improvements</a:t>
            </a:r>
          </a:p>
          <a:p>
            <a:pPr lvl="1">
              <a:spcBef>
                <a:spcPts val="0"/>
              </a:spcBef>
            </a:pPr>
            <a:r>
              <a:rPr lang="en-US" dirty="0"/>
              <a:t>Usually also requires regrading the roadside</a:t>
            </a:r>
          </a:p>
          <a:p>
            <a:pPr>
              <a:spcBef>
                <a:spcPts val="400"/>
              </a:spcBef>
            </a:pPr>
            <a:r>
              <a:rPr lang="en-US" dirty="0"/>
              <a:t>Remove trees and/or trim tree canopy</a:t>
            </a:r>
          </a:p>
          <a:p>
            <a:pPr>
              <a:spcBef>
                <a:spcPts val="400"/>
              </a:spcBef>
            </a:pPr>
            <a:r>
              <a:rPr lang="en-US" dirty="0"/>
              <a:t>Remove &amp; replace substandard guardrail (especially end treatments)</a:t>
            </a:r>
          </a:p>
          <a:p>
            <a:pPr>
              <a:spcBef>
                <a:spcPts val="400"/>
              </a:spcBef>
            </a:pPr>
            <a:r>
              <a:rPr lang="en-US" dirty="0"/>
              <a:t>Goal:  keep all improvements within existing ROW</a:t>
            </a:r>
          </a:p>
          <a:p>
            <a:endParaRPr lang="en-US" dirty="0"/>
          </a:p>
        </p:txBody>
      </p:sp>
    </p:spTree>
    <p:extLst>
      <p:ext uri="{BB962C8B-B14F-4D97-AF65-F5344CB8AC3E}">
        <p14:creationId xmlns:p14="http://schemas.microsoft.com/office/powerpoint/2010/main" val="39849755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AE620AAE2AEB4487F1A743D73B8D7F" ma:contentTypeVersion="0" ma:contentTypeDescription="Create a new document." ma:contentTypeScope="" ma:versionID="65481eb4f3d4be0bc1559c8efc3801ec">
  <xsd:schema xmlns:xsd="http://www.w3.org/2001/XMLSchema" xmlns:xs="http://www.w3.org/2001/XMLSchema" xmlns:p="http://schemas.microsoft.com/office/2006/metadata/properties" targetNamespace="http://schemas.microsoft.com/office/2006/metadata/properties" ma:root="true" ma:fieldsID="6834f8c0c0eabdc6c42b2f987c760c0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E2D42BB-DDC6-47BD-AD0C-8DC021D32C9A}"/>
</file>

<file path=customXml/itemProps2.xml><?xml version="1.0" encoding="utf-8"?>
<ds:datastoreItem xmlns:ds="http://schemas.openxmlformats.org/officeDocument/2006/customXml" ds:itemID="{26488F0C-B542-4AB1-9FBC-ADD1CD76F26C}"/>
</file>

<file path=customXml/itemProps3.xml><?xml version="1.0" encoding="utf-8"?>
<ds:datastoreItem xmlns:ds="http://schemas.openxmlformats.org/officeDocument/2006/customXml" ds:itemID="{114BAC33-5BED-4DE6-9CCF-A7998F7BC244}"/>
</file>

<file path=docProps/app.xml><?xml version="1.0" encoding="utf-8"?>
<Properties xmlns="http://schemas.openxmlformats.org/officeDocument/2006/extended-properties" xmlns:vt="http://schemas.openxmlformats.org/officeDocument/2006/docPropsVTypes">
  <Template>Ion Boardroom</Template>
  <TotalTime>281</TotalTime>
  <Words>1555</Words>
  <Application>Microsoft Office PowerPoint</Application>
  <PresentationFormat>Widescreen</PresentationFormat>
  <Paragraphs>157</Paragraphs>
  <Slides>30</Slides>
  <Notes>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Calibri</vt:lpstr>
      <vt:lpstr>Century Gothic</vt:lpstr>
      <vt:lpstr>Chivo</vt:lpstr>
      <vt:lpstr>Corbel</vt:lpstr>
      <vt:lpstr>Wingdings 3</vt:lpstr>
      <vt:lpstr>Ion Boardroom</vt:lpstr>
      <vt:lpstr>Basis</vt:lpstr>
      <vt:lpstr>Evaluation:  The Phase Before Planning</vt:lpstr>
      <vt:lpstr>What most people “think” when they hear project lifecycle</vt:lpstr>
      <vt:lpstr>My view the project lifecycle</vt:lpstr>
      <vt:lpstr>Even when people start visualizing a circle</vt:lpstr>
      <vt:lpstr>Even when people start visualizing a circle</vt:lpstr>
      <vt:lpstr>My view the project lifecycle</vt:lpstr>
      <vt:lpstr>Today’s Outline</vt:lpstr>
      <vt:lpstr>What is an RD Corridor</vt:lpstr>
      <vt:lpstr>Types of Countermeasures</vt:lpstr>
      <vt:lpstr>PowerPoint Presentation</vt:lpstr>
      <vt:lpstr>PowerPoint Presentation</vt:lpstr>
      <vt:lpstr>PowerPoint Presentation</vt:lpstr>
      <vt:lpstr>PowerPoint Presentation</vt:lpstr>
      <vt:lpstr>Targeted Guardrail End Treatments</vt:lpstr>
      <vt:lpstr>PowerPoint Presentation</vt:lpstr>
      <vt:lpstr>PowerPoint Presentation</vt:lpstr>
      <vt:lpstr>PowerPoint Presentation</vt:lpstr>
      <vt:lpstr>PowerPoint Presentation</vt:lpstr>
      <vt:lpstr>RD Corridor Evaluation Results</vt:lpstr>
      <vt:lpstr>RD Corridor Evaluation Results</vt:lpstr>
      <vt:lpstr>RD Corridor Evaluation Results</vt:lpstr>
      <vt:lpstr>What is an RCUT Intersection</vt:lpstr>
      <vt:lpstr>How does an RCUT operate</vt:lpstr>
      <vt:lpstr>How do RCUTs help drivers?</vt:lpstr>
      <vt:lpstr>PowerPoint Presentation</vt:lpstr>
      <vt:lpstr>PowerPoint Presentation</vt:lpstr>
      <vt:lpstr>RCUT Intersection Evaluation Results</vt:lpstr>
      <vt:lpstr>RCUT Intersection Evaluation Results</vt:lpstr>
      <vt:lpstr>RCUT Intersection Evaluation Results</vt:lpstr>
      <vt:lpstr>RCUT Intersection Evaluation Results</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Vaughn, Mike S (KYTC)</dc:creator>
  <cp:lastModifiedBy>Vaughn, Mike S (KYTC)</cp:lastModifiedBy>
  <cp:revision>10</cp:revision>
  <dcterms:created xsi:type="dcterms:W3CDTF">2021-04-20T18:44:12Z</dcterms:created>
  <dcterms:modified xsi:type="dcterms:W3CDTF">2024-01-17T04:19:38Z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0x010100B4AE620AAE2AEB4487F1A743D73B8D7F</vt:lpwstr>
  </property>
</Properties>
</file>